
<file path=[Content_Types].xml><?xml version="1.0" encoding="utf-8"?>
<Types xmlns="http://schemas.openxmlformats.org/package/2006/content-types">
  <Default Extension="jpeg" ContentType="image/jpeg"/>
  <Default Extension="jpg" ContentType="image/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6.jpg" ContentType="image/jpeg"/>
  <Override PartName="/ppt/media/image7.jpg" ContentType="image/jpeg"/>
  <Override PartName="/ppt/media/image8.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15"/>
  </p:notesMasterIdLst>
  <p:handoutMasterIdLst>
    <p:handoutMasterId r:id="rId16"/>
  </p:handoutMasterIdLst>
  <p:sldIdLst>
    <p:sldId id="256" r:id="rId2"/>
    <p:sldId id="283" r:id="rId3"/>
    <p:sldId id="286" r:id="rId4"/>
    <p:sldId id="267" r:id="rId5"/>
    <p:sldId id="269" r:id="rId6"/>
    <p:sldId id="275" r:id="rId7"/>
    <p:sldId id="276" r:id="rId8"/>
    <p:sldId id="279" r:id="rId9"/>
    <p:sldId id="281" r:id="rId10"/>
    <p:sldId id="274" r:id="rId11"/>
    <p:sldId id="277" r:id="rId12"/>
    <p:sldId id="285" r:id="rId13"/>
    <p:sldId id="273" r:id="rId14"/>
  </p:sldIdLst>
  <p:sldSz cx="12188825"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uryadeepak2001@outlook.com" initials="m" lastIdx="1" clrIdx="0">
    <p:extLst>
      <p:ext uri="{19B8F6BF-5375-455C-9EA6-DF929625EA0E}">
        <p15:presenceInfo xmlns:p15="http://schemas.microsoft.com/office/powerpoint/2012/main" userId="bd9c066eb3a6c65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4660"/>
  </p:normalViewPr>
  <p:slideViewPr>
    <p:cSldViewPr showGuides="1">
      <p:cViewPr varScale="1">
        <p:scale>
          <a:sx n="85" d="100"/>
          <a:sy n="85" d="100"/>
        </p:scale>
        <p:origin x="744" y="62"/>
      </p:cViewPr>
      <p:guideLst>
        <p:guide orient="horz" pos="2160"/>
        <p:guide pos="3839"/>
        <p:guide pos="1007"/>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presProps" Target="presProps.xml" /><Relationship Id="rId3" Type="http://schemas.openxmlformats.org/officeDocument/2006/relationships/slide" Target="slides/slide2.xml" /><Relationship Id="rId21" Type="http://schemas.openxmlformats.org/officeDocument/2006/relationships/tableStyles" Target="tableStyle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commentAuthors" Target="commentAuthors.xml" /><Relationship Id="rId2" Type="http://schemas.openxmlformats.org/officeDocument/2006/relationships/slide" Target="slides/slide1.xml" /><Relationship Id="rId16" Type="http://schemas.openxmlformats.org/officeDocument/2006/relationships/handoutMaster" Target="handoutMasters/handoutMaster1.xml" /><Relationship Id="rId20"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notesMaster" Target="notesMasters/notesMaster1.xml" /><Relationship Id="rId10" Type="http://schemas.openxmlformats.org/officeDocument/2006/relationships/slide" Target="slides/slide9.xml" /><Relationship Id="rId19" Type="http://schemas.openxmlformats.org/officeDocument/2006/relationships/viewProps" Target="view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52" tIns="48326" rIns="96652" bIns="48326"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52" tIns="48326" rIns="96652" bIns="48326" rtlCol="0"/>
          <a:lstStyle>
            <a:lvl1pPr algn="r">
              <a:defRPr sz="1300"/>
            </a:lvl1pPr>
          </a:lstStyle>
          <a:p>
            <a:fld id="{BDB7646E-8811-423A-9C42-2CBFADA00A96}" type="datetimeFigureOut">
              <a:rPr lang="en-US" smtClean="0"/>
              <a:t>6/26/2023</a:t>
            </a:fld>
            <a:endParaRPr lang="en-US"/>
          </a:p>
        </p:txBody>
      </p:sp>
      <p:sp>
        <p:nvSpPr>
          <p:cNvPr id="4" name="Footer Placeholder 3"/>
          <p:cNvSpPr>
            <a:spLocks noGrp="1"/>
          </p:cNvSpPr>
          <p:nvPr>
            <p:ph type="ftr" sz="quarter" idx="2"/>
          </p:nvPr>
        </p:nvSpPr>
        <p:spPr>
          <a:xfrm>
            <a:off x="0" y="9119475"/>
            <a:ext cx="3169920" cy="480060"/>
          </a:xfrm>
          <a:prstGeom prst="rect">
            <a:avLst/>
          </a:prstGeom>
        </p:spPr>
        <p:txBody>
          <a:bodyPr vert="horz" lIns="96652" tIns="48326" rIns="96652" bIns="48326" rtlCol="0" anchor="b"/>
          <a:lstStyle>
            <a:lvl1pPr algn="l">
              <a:defRPr sz="1300"/>
            </a:lvl1pPr>
          </a:lstStyle>
          <a:p>
            <a:r>
              <a:rPr lang="en-US"/>
              <a:t>Li-Fi DATA TRANSFER SYSTEM</a:t>
            </a:r>
          </a:p>
        </p:txBody>
      </p:sp>
      <p:sp>
        <p:nvSpPr>
          <p:cNvPr id="5" name="Slide Number Placeholder 4"/>
          <p:cNvSpPr>
            <a:spLocks noGrp="1"/>
          </p:cNvSpPr>
          <p:nvPr>
            <p:ph type="sldNum" sz="quarter" idx="3"/>
          </p:nvPr>
        </p:nvSpPr>
        <p:spPr>
          <a:xfrm>
            <a:off x="4143587" y="9119475"/>
            <a:ext cx="3169920" cy="480060"/>
          </a:xfrm>
          <a:prstGeom prst="rect">
            <a:avLst/>
          </a:prstGeom>
        </p:spPr>
        <p:txBody>
          <a:bodyPr vert="horz" lIns="96652" tIns="48326" rIns="96652" bIns="48326" rtlCol="0" anchor="b"/>
          <a:lstStyle>
            <a:lvl1pPr algn="r">
              <a:defRPr sz="1300"/>
            </a:lvl1pPr>
          </a:lstStyle>
          <a:p>
            <a:fld id="{04360E59-1627-4404-ACC5-51C744AB0F27}" type="slidenum">
              <a:rPr lang="en-US" smtClean="0"/>
              <a:t>‹#›</a:t>
            </a:fld>
            <a:endParaRPr lang="en-US"/>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52" tIns="48326" rIns="96652" bIns="48326" rtlCol="0"/>
          <a:lstStyle>
            <a:lvl1pPr algn="l">
              <a:defRPr sz="1300">
                <a:solidFill>
                  <a:schemeClr val="tx1"/>
                </a:solidFill>
              </a:defRPr>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52" tIns="48326" rIns="96652" bIns="48326" rtlCol="0"/>
          <a:lstStyle>
            <a:lvl1pPr algn="r">
              <a:defRPr sz="1300">
                <a:solidFill>
                  <a:schemeClr val="tx1"/>
                </a:solidFill>
              </a:defRPr>
            </a:lvl1pPr>
          </a:lstStyle>
          <a:p>
            <a:fld id="{D677E230-58DD-43ED-96A1-552DDAB53532}" type="datetimeFigureOut">
              <a:rPr lang="en-US" smtClean="0"/>
              <a:pPr/>
              <a:t>6/26/2023</a:t>
            </a:fld>
            <a:endParaRPr lang="en-US"/>
          </a:p>
        </p:txBody>
      </p:sp>
      <p:sp>
        <p:nvSpPr>
          <p:cNvPr id="4" name="Slide Image Placeholder 3"/>
          <p:cNvSpPr>
            <a:spLocks noGrp="1" noRot="1" noChangeAspect="1"/>
          </p:cNvSpPr>
          <p:nvPr>
            <p:ph type="sldImg" idx="2"/>
          </p:nvPr>
        </p:nvSpPr>
        <p:spPr>
          <a:xfrm>
            <a:off x="458788" y="720725"/>
            <a:ext cx="6397625" cy="3600450"/>
          </a:xfrm>
          <a:prstGeom prst="rect">
            <a:avLst/>
          </a:prstGeom>
          <a:noFill/>
          <a:ln w="12700">
            <a:solidFill>
              <a:prstClr val="black"/>
            </a:solidFill>
          </a:ln>
        </p:spPr>
        <p:txBody>
          <a:bodyPr vert="horz" lIns="96652" tIns="48326" rIns="96652" bIns="48326"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52" tIns="48326" rIns="96652" bIns="4832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2" tIns="48326" rIns="96652" bIns="48326" rtlCol="0" anchor="b"/>
          <a:lstStyle>
            <a:lvl1pPr algn="l">
              <a:defRPr sz="1300">
                <a:solidFill>
                  <a:schemeClr val="tx1"/>
                </a:solidFill>
              </a:defRPr>
            </a:lvl1pPr>
          </a:lstStyle>
          <a:p>
            <a:r>
              <a:rPr lang="en-US"/>
              <a:t>Li-Fi DATA TRANSFER SYSTEM</a:t>
            </a:r>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2" tIns="48326" rIns="96652" bIns="48326" rtlCol="0" anchor="b"/>
          <a:lstStyle>
            <a:lvl1pPr algn="r">
              <a:defRPr sz="1300">
                <a:solidFill>
                  <a:schemeClr val="tx1"/>
                </a:solidFill>
              </a:defRPr>
            </a:lvl1pPr>
          </a:lstStyle>
          <a:p>
            <a:fld id="{841221E5-7225-48EB-A4EE-420E7BFCF705}" type="slidenum">
              <a:rPr lang="en-US" smtClean="0"/>
              <a:pPr/>
              <a:t>‹#›</a:t>
            </a:fld>
            <a:endParaRPr lang="en-US"/>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endParaRPr lang="en-US" dirty="0"/>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SCROLLING LED DISPLAY</a:t>
            </a:r>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7DC1BBB0-96F0-4077-A278-0F3FB5C104D3}" type="slidenum">
              <a:rPr lang="en-US" smtClean="0"/>
              <a:pPr/>
              <a:t>‹#›</a:t>
            </a:fld>
            <a:endParaRPr lang="en-US"/>
          </a:p>
        </p:txBody>
      </p:sp>
    </p:spTree>
    <p:extLst>
      <p:ext uri="{BB962C8B-B14F-4D97-AF65-F5344CB8AC3E}">
        <p14:creationId xmlns:p14="http://schemas.microsoft.com/office/powerpoint/2010/main" val="1661969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SCROLLING LED DISPLAY</a:t>
            </a:r>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7DC1BBB0-96F0-4077-A278-0F3FB5C104D3}" type="slidenum">
              <a:rPr lang="en-IN" smtClean="0"/>
              <a:t>‹#›</a:t>
            </a:fld>
            <a:endParaRPr lang="en-IN"/>
          </a:p>
        </p:txBody>
      </p:sp>
    </p:spTree>
    <p:extLst>
      <p:ext uri="{BB962C8B-B14F-4D97-AF65-F5344CB8AC3E}">
        <p14:creationId xmlns:p14="http://schemas.microsoft.com/office/powerpoint/2010/main" val="1484850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7982" y="365125"/>
            <a:ext cx="7732286"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SCROLLING LED DISPLAY</a:t>
            </a:r>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7DC1BBB0-96F0-4077-A278-0F3FB5C104D3}" type="slidenum">
              <a:rPr lang="en-IN" smtClean="0"/>
              <a:t>‹#›</a:t>
            </a:fld>
            <a:endParaRPr lang="en-IN"/>
          </a:p>
        </p:txBody>
      </p:sp>
    </p:spTree>
    <p:extLst>
      <p:ext uri="{BB962C8B-B14F-4D97-AF65-F5344CB8AC3E}">
        <p14:creationId xmlns:p14="http://schemas.microsoft.com/office/powerpoint/2010/main" val="1849908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SCROLLING LED DISPLAY</a:t>
            </a:r>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7DC1BBB0-96F0-4077-A278-0F3FB5C104D3}" type="slidenum">
              <a:rPr lang="en-IN" smtClean="0"/>
              <a:t>‹#›</a:t>
            </a:fld>
            <a:endParaRPr lang="en-IN"/>
          </a:p>
        </p:txBody>
      </p:sp>
    </p:spTree>
    <p:extLst>
      <p:ext uri="{BB962C8B-B14F-4D97-AF65-F5344CB8AC3E}">
        <p14:creationId xmlns:p14="http://schemas.microsoft.com/office/powerpoint/2010/main" val="3479096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SCROLLING LED DISPLAY</a:t>
            </a:r>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7DC1BBB0-96F0-4077-A278-0F3FB5C104D3}" type="slidenum">
              <a:rPr lang="en-US" smtClean="0"/>
              <a:pPr/>
              <a:t>‹#›</a:t>
            </a:fld>
            <a:endParaRPr lang="en-US"/>
          </a:p>
        </p:txBody>
      </p:sp>
    </p:spTree>
    <p:extLst>
      <p:ext uri="{BB962C8B-B14F-4D97-AF65-F5344CB8AC3E}">
        <p14:creationId xmlns:p14="http://schemas.microsoft.com/office/powerpoint/2010/main" val="3685532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7982" y="1825625"/>
            <a:ext cx="5180251"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592" y="1825625"/>
            <a:ext cx="5180251"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SCROLLING LED DISPLAY</a:t>
            </a:r>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7DC1BBB0-96F0-4077-A278-0F3FB5C104D3}" type="slidenum">
              <a:rPr lang="en-IN" smtClean="0"/>
              <a:t>‹#›</a:t>
            </a:fld>
            <a:endParaRPr lang="en-IN"/>
          </a:p>
        </p:txBody>
      </p:sp>
    </p:spTree>
    <p:extLst>
      <p:ext uri="{BB962C8B-B14F-4D97-AF65-F5344CB8AC3E}">
        <p14:creationId xmlns:p14="http://schemas.microsoft.com/office/powerpoint/2010/main" val="3640110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4" name="Content Placeholder 3"/>
          <p:cNvSpPr>
            <a:spLocks noGrp="1"/>
          </p:cNvSpPr>
          <p:nvPr>
            <p:ph sz="half" idx="2"/>
          </p:nvPr>
        </p:nvSpPr>
        <p:spPr>
          <a:xfrm>
            <a:off x="839570" y="2505075"/>
            <a:ext cx="5156444"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SCROLLING LED DISPLAY</a:t>
            </a:r>
          </a:p>
        </p:txBody>
      </p:sp>
      <p:sp>
        <p:nvSpPr>
          <p:cNvPr id="8" name="Footer Placeholder 7"/>
          <p:cNvSpPr>
            <a:spLocks noGrp="1"/>
          </p:cNvSpPr>
          <p:nvPr>
            <p:ph type="ftr" sz="quarter" idx="11"/>
          </p:nvPr>
        </p:nvSpPr>
        <p:spPr/>
        <p:txBody>
          <a:bodyPr/>
          <a:lstStyle/>
          <a:p>
            <a:r>
              <a:rPr lang="en-US"/>
              <a:t>Add a footer</a:t>
            </a:r>
            <a:endParaRPr lang="en-US" dirty="0"/>
          </a:p>
        </p:txBody>
      </p:sp>
      <p:sp>
        <p:nvSpPr>
          <p:cNvPr id="9" name="Slide Number Placeholder 8"/>
          <p:cNvSpPr>
            <a:spLocks noGrp="1"/>
          </p:cNvSpPr>
          <p:nvPr>
            <p:ph type="sldNum" sz="quarter" idx="12"/>
          </p:nvPr>
        </p:nvSpPr>
        <p:spPr/>
        <p:txBody>
          <a:bodyPr/>
          <a:lstStyle/>
          <a:p>
            <a:fld id="{7DC1BBB0-96F0-4077-A278-0F3FB5C104D3}" type="slidenum">
              <a:rPr lang="en-IN" smtClean="0"/>
              <a:t>‹#›</a:t>
            </a:fld>
            <a:endParaRPr lang="en-IN"/>
          </a:p>
        </p:txBody>
      </p:sp>
    </p:spTree>
    <p:extLst>
      <p:ext uri="{BB962C8B-B14F-4D97-AF65-F5344CB8AC3E}">
        <p14:creationId xmlns:p14="http://schemas.microsoft.com/office/powerpoint/2010/main" val="337398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SCROLLING LED DISPLAY</a:t>
            </a:r>
          </a:p>
        </p:txBody>
      </p:sp>
      <p:sp>
        <p:nvSpPr>
          <p:cNvPr id="4" name="Footer Placeholder 3"/>
          <p:cNvSpPr>
            <a:spLocks noGrp="1"/>
          </p:cNvSpPr>
          <p:nvPr>
            <p:ph type="ftr" sz="quarter" idx="11"/>
          </p:nvPr>
        </p:nvSpPr>
        <p:spPr/>
        <p:txBody>
          <a:bodyPr/>
          <a:lstStyle/>
          <a:p>
            <a:r>
              <a:rPr lang="en-US"/>
              <a:t>Add a footer</a:t>
            </a:r>
            <a:endParaRPr lang="en-US" dirty="0"/>
          </a:p>
        </p:txBody>
      </p:sp>
      <p:sp>
        <p:nvSpPr>
          <p:cNvPr id="5" name="Slide Number Placeholder 4"/>
          <p:cNvSpPr>
            <a:spLocks noGrp="1"/>
          </p:cNvSpPr>
          <p:nvPr>
            <p:ph type="sldNum" sz="quarter" idx="12"/>
          </p:nvPr>
        </p:nvSpPr>
        <p:spPr/>
        <p:txBody>
          <a:bodyPr/>
          <a:lstStyle/>
          <a:p>
            <a:fld id="{7DC1BBB0-96F0-4077-A278-0F3FB5C104D3}" type="slidenum">
              <a:rPr lang="en-IN" smtClean="0"/>
              <a:t>‹#›</a:t>
            </a:fld>
            <a:endParaRPr lang="en-IN"/>
          </a:p>
        </p:txBody>
      </p:sp>
    </p:spTree>
    <p:extLst>
      <p:ext uri="{BB962C8B-B14F-4D97-AF65-F5344CB8AC3E}">
        <p14:creationId xmlns:p14="http://schemas.microsoft.com/office/powerpoint/2010/main" val="3162866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SCROLLING LED DISPLAY</a:t>
            </a:r>
          </a:p>
        </p:txBody>
      </p:sp>
      <p:sp>
        <p:nvSpPr>
          <p:cNvPr id="3" name="Footer Placeholder 2"/>
          <p:cNvSpPr>
            <a:spLocks noGrp="1"/>
          </p:cNvSpPr>
          <p:nvPr>
            <p:ph type="ftr" sz="quarter" idx="11"/>
          </p:nvPr>
        </p:nvSpPr>
        <p:spPr/>
        <p:txBody>
          <a:bodyPr/>
          <a:lstStyle/>
          <a:p>
            <a:r>
              <a:rPr lang="en-US"/>
              <a:t>Add a footer</a:t>
            </a:r>
            <a:endParaRPr lang="en-US" dirty="0"/>
          </a:p>
        </p:txBody>
      </p:sp>
      <p:sp>
        <p:nvSpPr>
          <p:cNvPr id="4" name="Slide Number Placeholder 3"/>
          <p:cNvSpPr>
            <a:spLocks noGrp="1"/>
          </p:cNvSpPr>
          <p:nvPr>
            <p:ph type="sldNum" sz="quarter" idx="12"/>
          </p:nvPr>
        </p:nvSpPr>
        <p:spPr/>
        <p:txBody>
          <a:bodyPr/>
          <a:lstStyle/>
          <a:p>
            <a:fld id="{7DC1BBB0-96F0-4077-A278-0F3FB5C104D3}" type="slidenum">
              <a:rPr lang="en-IN" smtClean="0"/>
              <a:pPr/>
              <a:t>‹#›</a:t>
            </a:fld>
            <a:endParaRPr lang="en-IN"/>
          </a:p>
        </p:txBody>
      </p:sp>
    </p:spTree>
    <p:extLst>
      <p:ext uri="{BB962C8B-B14F-4D97-AF65-F5344CB8AC3E}">
        <p14:creationId xmlns:p14="http://schemas.microsoft.com/office/powerpoint/2010/main" val="3088433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US" dirty="0"/>
          </a:p>
        </p:txBody>
      </p:sp>
      <p:sp>
        <p:nvSpPr>
          <p:cNvPr id="3" name="Content Placeholder 2"/>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SCROLLING LED DISPLAY</a:t>
            </a:r>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7DC1BBB0-96F0-4077-A278-0F3FB5C104D3}" type="slidenum">
              <a:rPr lang="en-IN" smtClean="0"/>
              <a:t>‹#›</a:t>
            </a:fld>
            <a:endParaRPr lang="en-IN"/>
          </a:p>
        </p:txBody>
      </p:sp>
    </p:spTree>
    <p:extLst>
      <p:ext uri="{BB962C8B-B14F-4D97-AF65-F5344CB8AC3E}">
        <p14:creationId xmlns:p14="http://schemas.microsoft.com/office/powerpoint/2010/main" val="972282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1838" y="987426"/>
            <a:ext cx="6170593" cy="4873625"/>
          </a:xfrm>
        </p:spPr>
        <p:txBody>
          <a:bodyPr anchor="t"/>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endParaRPr lang="en-US" dirty="0"/>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SCROLLING LED DISPLAY</a:t>
            </a:r>
            <a:endParaRPr lang="en-US" dirty="0"/>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7DC1BBB0-96F0-4077-A278-0F3FB5C104D3}" type="slidenum">
              <a:rPr lang="en-US" smtClean="0"/>
              <a:pPr/>
              <a:t>‹#›</a:t>
            </a:fld>
            <a:endParaRPr lang="en-US"/>
          </a:p>
        </p:txBody>
      </p:sp>
    </p:spTree>
    <p:extLst>
      <p:ext uri="{BB962C8B-B14F-4D97-AF65-F5344CB8AC3E}">
        <p14:creationId xmlns:p14="http://schemas.microsoft.com/office/powerpoint/2010/main" val="2695780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SCROLLING LED DISPLAY</a:t>
            </a:r>
            <a:endParaRPr lang="en-US" dirty="0"/>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Add a footer</a:t>
            </a:r>
            <a:endParaRPr lang="en-US" dirty="0"/>
          </a:p>
        </p:txBody>
      </p:sp>
      <p:sp>
        <p:nvSpPr>
          <p:cNvPr id="6" name="Slide Number Placeholder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2566153557"/>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pn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6.xml" /></Relationships>
</file>

<file path=ppt/slides/_rels/slide2.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3" Type="http://schemas.openxmlformats.org/officeDocument/2006/relationships/image" Target="../media/image3.jpeg" /><Relationship Id="rId2" Type="http://schemas.openxmlformats.org/officeDocument/2006/relationships/image" Target="../media/image2.png" /><Relationship Id="rId1" Type="http://schemas.openxmlformats.org/officeDocument/2006/relationships/slideLayout" Target="../slideLayouts/slideLayout2.xml" /><Relationship Id="rId5" Type="http://schemas.openxmlformats.org/officeDocument/2006/relationships/image" Target="../media/image5.png" /><Relationship Id="rId4" Type="http://schemas.openxmlformats.org/officeDocument/2006/relationships/image" Target="../media/image4.jpg" /></Relationships>
</file>

<file path=ppt/slides/_rels/slide6.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6.jp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7.jpg" /><Relationship Id="rId1" Type="http://schemas.openxmlformats.org/officeDocument/2006/relationships/slideLayout" Target="../slideLayouts/slideLayout2.xml" /><Relationship Id="rId4" Type="http://schemas.openxmlformats.org/officeDocument/2006/relationships/image" Target="../media/image8.jpg" /></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Google Shape;55;p13"/>
          <p:cNvPicPr preferRelativeResize="0"/>
          <p:nvPr/>
        </p:nvPicPr>
        <p:blipFill>
          <a:blip r:embed="rId2">
            <a:alphaModFix/>
          </a:blip>
          <a:stretch>
            <a:fillRect/>
          </a:stretch>
        </p:blipFill>
        <p:spPr>
          <a:xfrm>
            <a:off x="0" y="-35687"/>
            <a:ext cx="12192000" cy="1951892"/>
          </a:xfrm>
          <a:prstGeom prst="rect">
            <a:avLst/>
          </a:prstGeom>
          <a:noFill/>
          <a:ln>
            <a:noFill/>
          </a:ln>
        </p:spPr>
      </p:pic>
      <p:sp>
        <p:nvSpPr>
          <p:cNvPr id="8" name="Rectangle 7"/>
          <p:cNvSpPr/>
          <p:nvPr/>
        </p:nvSpPr>
        <p:spPr>
          <a:xfrm>
            <a:off x="0" y="2132856"/>
            <a:ext cx="12192000" cy="4102533"/>
          </a:xfrm>
          <a:prstGeom prst="rect">
            <a:avLst/>
          </a:prstGeom>
        </p:spPr>
        <p:txBody>
          <a:bodyPr wrap="square">
            <a:spAutoFit/>
          </a:bodyPr>
          <a:lstStyle/>
          <a:p>
            <a:pPr lvl="0" algn="ctr" defTabSz="914400"/>
            <a:r>
              <a:rPr lang="en-US" sz="2200" dirty="0">
                <a:solidFill>
                  <a:srgbClr val="000000"/>
                </a:solidFill>
                <a:latin typeface="Playfair Display"/>
                <a:ea typeface="Playfair Display"/>
                <a:cs typeface="Playfair Display"/>
                <a:sym typeface="Playfair Display"/>
              </a:rPr>
              <a:t>MAJOR PROJECT SEMINAR </a:t>
            </a:r>
          </a:p>
          <a:p>
            <a:pPr lvl="0" algn="ctr" defTabSz="914400"/>
            <a:r>
              <a:rPr lang="en-US" sz="2200" dirty="0">
                <a:solidFill>
                  <a:srgbClr val="000000"/>
                </a:solidFill>
                <a:latin typeface="Playfair Display"/>
                <a:ea typeface="Playfair Display"/>
                <a:cs typeface="Playfair Display"/>
                <a:sym typeface="Playfair Display"/>
              </a:rPr>
              <a:t>ON </a:t>
            </a:r>
          </a:p>
          <a:p>
            <a:pPr lvl="0" algn="ctr" defTabSz="914400"/>
            <a:endParaRPr lang="en-US" sz="2200" dirty="0">
              <a:solidFill>
                <a:srgbClr val="000000"/>
              </a:solidFill>
              <a:latin typeface="Playfair Display"/>
              <a:ea typeface="Playfair Display"/>
              <a:cs typeface="Playfair Display"/>
              <a:sym typeface="Playfair Display"/>
            </a:endParaRPr>
          </a:p>
          <a:p>
            <a:pPr lvl="0" algn="ctr" defTabSz="914400"/>
            <a:r>
              <a:rPr lang="en-US" sz="2200" b="1" dirty="0">
                <a:ln w="0"/>
                <a:solidFill>
                  <a:srgbClr val="000000"/>
                </a:solidFill>
                <a:latin typeface="Playfair Display" panose="020B0604020202020204" charset="0"/>
                <a:ea typeface="Microsoft JhengHei UI" panose="020B0604030504040204" pitchFamily="34" charset="-120"/>
                <a:cs typeface="Playfair Display SemiBold"/>
                <a:sym typeface="Playfair Display SemiBold"/>
              </a:rPr>
              <a:t>“IOT BASED ADVANCED 4 FEET REAL TIME LED SCROLLING LED DISPLAY” </a:t>
            </a:r>
            <a:endParaRPr lang="en-US" sz="2200" dirty="0">
              <a:ln w="0"/>
              <a:solidFill>
                <a:srgbClr val="000000"/>
              </a:solidFill>
              <a:effectLst>
                <a:outerShdw blurRad="38100" dist="19050" dir="2700000" algn="tl" rotWithShape="0">
                  <a:srgbClr val="000000">
                    <a:alpha val="40000"/>
                  </a:srgbClr>
                </a:outerShdw>
              </a:effectLst>
              <a:latin typeface="Playfair Display SemiBold"/>
              <a:ea typeface="Playfair Display SemiBold"/>
              <a:cs typeface="Playfair Display SemiBold"/>
              <a:sym typeface="Playfair Display SemiBold"/>
            </a:endParaRPr>
          </a:p>
          <a:p>
            <a:pPr lvl="0" algn="ctr" defTabSz="914400">
              <a:lnSpc>
                <a:spcPct val="150000"/>
              </a:lnSpc>
            </a:pPr>
            <a:r>
              <a:rPr lang="en-US" sz="2200" dirty="0">
                <a:solidFill>
                  <a:srgbClr val="000000"/>
                </a:solidFill>
                <a:latin typeface="Playfair Display"/>
                <a:ea typeface="Playfair Display"/>
                <a:cs typeface="Playfair Display"/>
                <a:sym typeface="Playfair Display"/>
              </a:rPr>
              <a:t>BY</a:t>
            </a:r>
          </a:p>
          <a:p>
            <a:pPr lvl="0" algn="ctr" defTabSz="914400"/>
            <a:r>
              <a:rPr lang="en-US" sz="2200" dirty="0">
                <a:solidFill>
                  <a:srgbClr val="000000"/>
                </a:solidFill>
                <a:latin typeface="EB Garamond"/>
                <a:ea typeface="EB Garamond"/>
                <a:cs typeface="EB Garamond"/>
                <a:sym typeface="EB Garamond"/>
              </a:rPr>
              <a:t>P MOURYA DEEPAK</a:t>
            </a:r>
          </a:p>
          <a:p>
            <a:pPr lvl="0" algn="ctr" defTabSz="914400"/>
            <a:r>
              <a:rPr lang="en-US" sz="2200" dirty="0">
                <a:solidFill>
                  <a:srgbClr val="000000"/>
                </a:solidFill>
                <a:latin typeface="EB Garamond"/>
                <a:ea typeface="EB Garamond"/>
                <a:cs typeface="EB Garamond"/>
                <a:sym typeface="EB Garamond"/>
              </a:rPr>
              <a:t>V REEMA RANI</a:t>
            </a:r>
          </a:p>
          <a:p>
            <a:pPr lvl="0" algn="ctr" defTabSz="914400"/>
            <a:r>
              <a:rPr lang="en-US" sz="2200" dirty="0">
                <a:solidFill>
                  <a:srgbClr val="000000"/>
                </a:solidFill>
                <a:latin typeface="EB Garamond"/>
                <a:ea typeface="EB Garamond"/>
                <a:cs typeface="EB Garamond"/>
                <a:sym typeface="EB Garamond"/>
              </a:rPr>
              <a:t>G AMARNATH</a:t>
            </a:r>
          </a:p>
          <a:p>
            <a:pPr lvl="0" algn="ctr" defTabSz="914400"/>
            <a:endParaRPr lang="en-US" sz="2200" dirty="0">
              <a:solidFill>
                <a:srgbClr val="000000"/>
              </a:solidFill>
              <a:latin typeface="EB Garamond"/>
              <a:ea typeface="EB Garamond"/>
              <a:cs typeface="EB Garamond"/>
              <a:sym typeface="EB Garamond"/>
            </a:endParaRPr>
          </a:p>
          <a:p>
            <a:pPr lvl="0" algn="ctr" defTabSz="914400"/>
            <a:r>
              <a:rPr lang="en-US" sz="2200" b="1" u="sng" dirty="0">
                <a:solidFill>
                  <a:srgbClr val="000000"/>
                </a:solidFill>
                <a:latin typeface="EB Garamond"/>
                <a:ea typeface="EB Garamond"/>
                <a:cs typeface="EB Garamond"/>
                <a:sym typeface="EB Garamond"/>
              </a:rPr>
              <a:t>MENTOR</a:t>
            </a:r>
            <a:r>
              <a:rPr lang="en-US" sz="2200" dirty="0">
                <a:solidFill>
                  <a:srgbClr val="000000"/>
                </a:solidFill>
                <a:latin typeface="EB Garamond"/>
                <a:ea typeface="EB Garamond"/>
                <a:cs typeface="EB Garamond"/>
                <a:sym typeface="EB Garamond"/>
              </a:rPr>
              <a:t>: Mr. A. BALA RAJU M.E., B.TECH, PH.D.*</a:t>
            </a:r>
            <a:endParaRPr lang="en-US" sz="2200" b="1" dirty="0">
              <a:solidFill>
                <a:srgbClr val="000000"/>
              </a:solidFill>
              <a:latin typeface="Playfair Display"/>
              <a:ea typeface="Playfair Display"/>
              <a:cs typeface="Playfair Display"/>
              <a:sym typeface="Playfair Display"/>
            </a:endParaRPr>
          </a:p>
          <a:p>
            <a:pPr lvl="0" algn="ctr" defTabSz="914400">
              <a:lnSpc>
                <a:spcPct val="150000"/>
              </a:lnSpc>
            </a:pPr>
            <a:r>
              <a:rPr lang="en-US" sz="2200" b="1" dirty="0">
                <a:solidFill>
                  <a:srgbClr val="000000"/>
                </a:solidFill>
                <a:latin typeface="Playfair Display Medium"/>
                <a:ea typeface="Playfair Display Medium"/>
                <a:cs typeface="Playfair Display Medium"/>
                <a:sym typeface="Playfair Display Medium"/>
              </a:rPr>
              <a:t>DEPARTMENT OF ELECTRONICS AND COMMUNICATION ENGINEERING</a:t>
            </a:r>
          </a:p>
        </p:txBody>
      </p:sp>
      <p:sp>
        <p:nvSpPr>
          <p:cNvPr id="9" name="Rectangle 8"/>
          <p:cNvSpPr/>
          <p:nvPr/>
        </p:nvSpPr>
        <p:spPr>
          <a:xfrm>
            <a:off x="4828319" y="2852936"/>
            <a:ext cx="2532185" cy="2892669"/>
          </a:xfrm>
          <a:prstGeom prst="rect">
            <a:avLst/>
          </a:prstGeom>
          <a:blipFill dpi="0" rotWithShape="1">
            <a:blip r:embed="rId3">
              <a:alphaModFix amt="2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0676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04ED3-11C2-0F33-7FEA-B77D564F0ACC}"/>
              </a:ext>
            </a:extLst>
          </p:cNvPr>
          <p:cNvSpPr>
            <a:spLocks noGrp="1"/>
          </p:cNvSpPr>
          <p:nvPr>
            <p:ph type="title"/>
          </p:nvPr>
        </p:nvSpPr>
        <p:spPr>
          <a:xfrm>
            <a:off x="0" y="0"/>
            <a:ext cx="10512862" cy="908720"/>
          </a:xfrm>
        </p:spPr>
        <p:txBody>
          <a:bodyPr>
            <a:normAutofit/>
          </a:bodyPr>
          <a:lstStyle/>
          <a:p>
            <a:r>
              <a:rPr lang="en-US" sz="4000" dirty="0">
                <a:latin typeface="Times New Roman" panose="02020603050405020304" pitchFamily="18" charset="0"/>
                <a:cs typeface="Times New Roman" panose="02020603050405020304" pitchFamily="18" charset="0"/>
              </a:rPr>
              <a:t>APPLICATIONS</a:t>
            </a:r>
            <a:endParaRPr lang="en-IN" sz="4000"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2D03C01D-7CE6-F635-E04F-6F0A3E53EACA}"/>
              </a:ext>
            </a:extLst>
          </p:cNvPr>
          <p:cNvSpPr/>
          <p:nvPr/>
        </p:nvSpPr>
        <p:spPr>
          <a:xfrm>
            <a:off x="4829908" y="1982666"/>
            <a:ext cx="2532185" cy="2892669"/>
          </a:xfrm>
          <a:prstGeom prst="rect">
            <a:avLst/>
          </a:prstGeom>
          <a:blipFill dpi="0" rotWithShape="1">
            <a:blip r:embed="rId2">
              <a:alphaModFix amt="2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9A527697-851A-A99A-19D9-ECD7F878363C}"/>
              </a:ext>
            </a:extLst>
          </p:cNvPr>
          <p:cNvSpPr txBox="1"/>
          <p:nvPr/>
        </p:nvSpPr>
        <p:spPr>
          <a:xfrm>
            <a:off x="333772" y="1310070"/>
            <a:ext cx="10512862" cy="4653646"/>
          </a:xfrm>
          <a:prstGeom prst="rect">
            <a:avLst/>
          </a:prstGeom>
          <a:noFill/>
        </p:spPr>
        <p:txBody>
          <a:bodyPr wrap="square">
            <a:spAutoFit/>
          </a:bodyPr>
          <a:lstStyle/>
          <a:p>
            <a:pPr fontAlgn="base">
              <a:lnSpc>
                <a:spcPct val="150000"/>
              </a:lnSpc>
              <a:buFont typeface="Arial" panose="020B0604020202020204" pitchFamily="34" charset="0"/>
              <a:buChar char="•"/>
            </a:pPr>
            <a:r>
              <a:rPr lang="en-IN" sz="2000" i="0" dirty="0">
                <a:effectLst/>
                <a:latin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Lucida Sans Unicode" panose="020B0602030504020204" pitchFamily="34" charset="0"/>
                <a:cs typeface="Times New Roman" panose="02020603050405020304" pitchFamily="18" charset="0"/>
              </a:rPr>
              <a:t>Information Display of Airport Flight Dynamic State.</a:t>
            </a:r>
            <a:r>
              <a:rPr lang="en-IN" sz="2000" i="0" dirty="0">
                <a:effectLst/>
                <a:latin typeface="Times New Roman" panose="02020603050405020304" pitchFamily="18" charset="0"/>
                <a:cs typeface="Times New Roman" panose="02020603050405020304" pitchFamily="18" charset="0"/>
              </a:rPr>
              <a:t> </a:t>
            </a:r>
          </a:p>
          <a:p>
            <a:pPr fontAlgn="base">
              <a:lnSpc>
                <a:spcPct val="150000"/>
              </a:lnSpc>
              <a:buFont typeface="Arial" panose="020B0604020202020204" pitchFamily="34" charset="0"/>
              <a:buChar char="•"/>
            </a:pPr>
            <a:r>
              <a:rPr lang="en-US" sz="2000" dirty="0">
                <a:effectLst/>
                <a:latin typeface="Times New Roman" panose="02020603050405020304" pitchFamily="18" charset="0"/>
                <a:ea typeface="Lucida Sans Unicode" panose="020B0602030504020204" pitchFamily="34" charset="0"/>
                <a:cs typeface="Times New Roman" panose="02020603050405020304" pitchFamily="18" charset="0"/>
              </a:rPr>
              <a:t> Information Display of the Guidance for Guests at Ports and Stations</a:t>
            </a:r>
            <a:endParaRPr lang="en-IN" sz="2000" dirty="0">
              <a:latin typeface="Times New Roman" panose="02020603050405020304" pitchFamily="18" charset="0"/>
              <a:ea typeface="Lucida Sans Unicode" panose="020B0602030504020204" pitchFamily="34" charset="0"/>
              <a:cs typeface="Times New Roman" panose="02020603050405020304" pitchFamily="18" charset="0"/>
            </a:endParaRPr>
          </a:p>
          <a:p>
            <a:pPr fontAlgn="base">
              <a:lnSpc>
                <a:spcPct val="150000"/>
              </a:lnSpc>
              <a:buFont typeface="Arial" panose="020B0604020202020204" pitchFamily="34" charset="0"/>
              <a:buChar char="•"/>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 Information Display of Sports Venues.</a:t>
            </a:r>
          </a:p>
          <a:p>
            <a:pPr fontAlgn="base">
              <a:lnSpc>
                <a:spcPct val="150000"/>
              </a:lnSpc>
              <a:buFont typeface="Arial" panose="020B0604020202020204" pitchFamily="34" charset="0"/>
              <a:buChar char="•"/>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 Information Display of Road Traffic</a:t>
            </a: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pPr fontAlgn="base">
              <a:lnSpc>
                <a:spcPct val="150000"/>
              </a:lnSpc>
              <a:buFont typeface="Arial" panose="020B0604020202020204" pitchFamily="34" charset="0"/>
              <a:buChar char="•"/>
            </a:pPr>
            <a:r>
              <a:rPr lang="en-US" sz="2000" dirty="0">
                <a:effectLst/>
                <a:latin typeface="Times New Roman" panose="02020603050405020304" pitchFamily="18" charset="0"/>
                <a:ea typeface="Lucida Sans Unicode" panose="020B0602030504020204" pitchFamily="34" charset="0"/>
                <a:cs typeface="Times New Roman" panose="02020603050405020304" pitchFamily="18" charset="0"/>
              </a:rPr>
              <a:t> Bars</a:t>
            </a:r>
          </a:p>
          <a:p>
            <a:pPr fontAlgn="base">
              <a:lnSpc>
                <a:spcPct val="150000"/>
              </a:lnSpc>
              <a:buFont typeface="Arial" panose="020B0604020202020204" pitchFamily="34" charset="0"/>
              <a:buChar char="•"/>
            </a:pPr>
            <a:r>
              <a:rPr lang="en-US" sz="2000" dirty="0">
                <a:effectLst/>
                <a:latin typeface="Times New Roman" panose="02020603050405020304" pitchFamily="18" charset="0"/>
                <a:ea typeface="Lucida Sans Unicode" panose="020B0602030504020204" pitchFamily="34" charset="0"/>
                <a:cs typeface="Times New Roman" panose="02020603050405020304" pitchFamily="18" charset="0"/>
              </a:rPr>
              <a:t> Building Curtain Wall</a:t>
            </a:r>
          </a:p>
          <a:p>
            <a:pPr fontAlgn="base">
              <a:lnSpc>
                <a:spcPct val="150000"/>
              </a:lnSpc>
              <a:buFont typeface="Arial" panose="020B0604020202020204" pitchFamily="34" charset="0"/>
              <a:buChar char="•"/>
            </a:pPr>
            <a:r>
              <a:rPr lang="en-US" sz="2000" dirty="0">
                <a:effectLst/>
                <a:latin typeface="Times New Roman" panose="02020603050405020304" pitchFamily="18" charset="0"/>
                <a:ea typeface="Lucida Sans Unicode" panose="020B0602030504020204" pitchFamily="34" charset="0"/>
                <a:cs typeface="Times New Roman" panose="02020603050405020304" pitchFamily="18" charset="0"/>
              </a:rPr>
              <a:t>Exhibition</a:t>
            </a:r>
            <a:endParaRPr lang="en-US" sz="2000" dirty="0">
              <a:latin typeface="Times New Roman" panose="02020603050405020304" pitchFamily="18" charset="0"/>
              <a:ea typeface="Lucida Sans Unicode" panose="020B0602030504020204" pitchFamily="34" charset="0"/>
              <a:cs typeface="Times New Roman" panose="02020603050405020304" pitchFamily="18" charset="0"/>
            </a:endParaRPr>
          </a:p>
          <a:p>
            <a:pPr fontAlgn="base">
              <a:lnSpc>
                <a:spcPct val="150000"/>
              </a:lnSpc>
              <a:buFont typeface="Arial" panose="020B0604020202020204" pitchFamily="34" charset="0"/>
              <a:buChar char="•"/>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Performance and Assembly</a:t>
            </a:r>
          </a:p>
          <a:p>
            <a:pPr fontAlgn="base">
              <a:lnSpc>
                <a:spcPct val="150000"/>
              </a:lnSpc>
              <a:buFont typeface="Arial" panose="020B0604020202020204" pitchFamily="34" charset="0"/>
              <a:buChar char="•"/>
            </a:pPr>
            <a:r>
              <a:rPr lang="en-US" sz="2000" dirty="0">
                <a:effectLst/>
                <a:latin typeface="Times New Roman" panose="02020603050405020304" pitchFamily="18" charset="0"/>
                <a:ea typeface="Lucida Sans Unicode" panose="020B0602030504020204" pitchFamily="34" charset="0"/>
                <a:cs typeface="Times New Roman" panose="02020603050405020304" pitchFamily="18" charset="0"/>
              </a:rPr>
              <a:t>Using LED Display to Promote Business</a:t>
            </a:r>
          </a:p>
          <a:p>
            <a:pPr fontAlgn="base">
              <a:lnSpc>
                <a:spcPct val="150000"/>
              </a:lnSpc>
              <a:buFont typeface="Arial" panose="020B0604020202020204" pitchFamily="34" charset="0"/>
              <a:buChar char="•"/>
            </a:pPr>
            <a:r>
              <a:rPr lang="en-US" sz="2000" dirty="0">
                <a:effectLst/>
                <a:latin typeface="Times New Roman" panose="02020603050405020304" pitchFamily="18" charset="0"/>
                <a:ea typeface="Lucida Sans Unicode" panose="020B0602030504020204" pitchFamily="34" charset="0"/>
                <a:cs typeface="Times New Roman" panose="02020603050405020304" pitchFamily="18" charset="0"/>
              </a:rPr>
              <a:t>Community Media </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27D61F15-210E-9A41-359D-BE12F8AC1D89}"/>
              </a:ext>
            </a:extLst>
          </p:cNvPr>
          <p:cNvCxnSpPr/>
          <p:nvPr/>
        </p:nvCxnSpPr>
        <p:spPr>
          <a:xfrm>
            <a:off x="0" y="1027712"/>
            <a:ext cx="1218882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6494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D53BA-CD58-516A-7B90-94ED6353AE59}"/>
              </a:ext>
            </a:extLst>
          </p:cNvPr>
          <p:cNvSpPr>
            <a:spLocks noGrp="1"/>
          </p:cNvSpPr>
          <p:nvPr>
            <p:ph type="title"/>
          </p:nvPr>
        </p:nvSpPr>
        <p:spPr>
          <a:xfrm>
            <a:off x="261764" y="39092"/>
            <a:ext cx="10512862" cy="980728"/>
          </a:xfrm>
        </p:spPr>
        <p:txBody>
          <a:bodyPr>
            <a:normAutofit/>
          </a:bodyPr>
          <a:lstStyle/>
          <a:p>
            <a:r>
              <a:rPr lang="en-IN" sz="4000"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4E348706-6FF1-61F0-F199-7DC0DBD5DB47}"/>
              </a:ext>
            </a:extLst>
          </p:cNvPr>
          <p:cNvSpPr>
            <a:spLocks noGrp="1"/>
          </p:cNvSpPr>
          <p:nvPr>
            <p:ph idx="1"/>
          </p:nvPr>
        </p:nvSpPr>
        <p:spPr>
          <a:xfrm>
            <a:off x="261764" y="1512416"/>
            <a:ext cx="11737304" cy="4351338"/>
          </a:xfrm>
        </p:spPr>
        <p:txBody>
          <a:bodyPr>
            <a:normAutofit fontScale="92500"/>
          </a:bodyPr>
          <a:lstStyle/>
          <a:p>
            <a:pPr marL="0" lvl="0" indent="0" algn="just">
              <a:lnSpc>
                <a:spcPct val="150000"/>
              </a:lnSpc>
              <a:buNone/>
              <a:tabLst>
                <a:tab pos="228600" algn="l"/>
              </a:tabLst>
            </a:pPr>
            <a:r>
              <a:rPr lang="en-US" sz="2800" dirty="0">
                <a:solidFill>
                  <a:schemeClr val="tx2"/>
                </a:solidFill>
                <a:effectLst/>
                <a:latin typeface="Times New Roman" panose="02020603050405020304" pitchFamily="18" charset="0"/>
                <a:ea typeface="Times New Roman" panose="02020603050405020304" pitchFamily="18" charset="0"/>
              </a:rPr>
              <a:t>In conclusion, the IOT based advanced 4 feet real-time LED scrolling display is an innovative and highly functional project that utilizes the power of the internet of things to create an interactive and eye-catching LED display. With its impressive 4*1/2 feet dimension, the display is large enough to attract attention from a distance and provide real-time updates on various types of information. This project has the potential to be used in various settings such as transportation hubs, shopping malls, and educational institutions to inform and engage audiences in new and exciting ways.</a:t>
            </a:r>
            <a:endParaRPr lang="en-IN" sz="2800" dirty="0">
              <a:solidFill>
                <a:schemeClr val="tx2"/>
              </a:solidFill>
              <a:effectLst/>
              <a:latin typeface="Times New Roman" panose="02020603050405020304" pitchFamily="18" charset="0"/>
              <a:ea typeface="Times New Roman" panose="02020603050405020304" pitchFamily="18" charset="0"/>
            </a:endParaRPr>
          </a:p>
        </p:txBody>
      </p:sp>
      <p:sp>
        <p:nvSpPr>
          <p:cNvPr id="6" name="Rectangle 5">
            <a:extLst>
              <a:ext uri="{FF2B5EF4-FFF2-40B4-BE49-F238E27FC236}">
                <a16:creationId xmlns:a16="http://schemas.microsoft.com/office/drawing/2014/main" id="{BB9438EA-FF62-A5EA-9644-5622CDE63838}"/>
              </a:ext>
            </a:extLst>
          </p:cNvPr>
          <p:cNvSpPr/>
          <p:nvPr/>
        </p:nvSpPr>
        <p:spPr>
          <a:xfrm>
            <a:off x="4828319" y="1982665"/>
            <a:ext cx="2532185" cy="2892669"/>
          </a:xfrm>
          <a:prstGeom prst="rect">
            <a:avLst/>
          </a:prstGeom>
          <a:blipFill dpi="0" rotWithShape="1">
            <a:blip r:embed="rId2">
              <a:alphaModFix amt="2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 name="Straight Connector 7">
            <a:extLst>
              <a:ext uri="{FF2B5EF4-FFF2-40B4-BE49-F238E27FC236}">
                <a16:creationId xmlns:a16="http://schemas.microsoft.com/office/drawing/2014/main" id="{602528BE-A3B2-1FD9-EB0B-80DAC25305FD}"/>
              </a:ext>
            </a:extLst>
          </p:cNvPr>
          <p:cNvCxnSpPr/>
          <p:nvPr/>
        </p:nvCxnSpPr>
        <p:spPr>
          <a:xfrm>
            <a:off x="0" y="980728"/>
            <a:ext cx="1218882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8349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D53BA-CD58-516A-7B90-94ED6353AE59}"/>
              </a:ext>
            </a:extLst>
          </p:cNvPr>
          <p:cNvSpPr>
            <a:spLocks noGrp="1"/>
          </p:cNvSpPr>
          <p:nvPr>
            <p:ph type="title"/>
          </p:nvPr>
        </p:nvSpPr>
        <p:spPr>
          <a:xfrm>
            <a:off x="261764" y="39092"/>
            <a:ext cx="10512862" cy="980728"/>
          </a:xfrm>
        </p:spPr>
        <p:txBody>
          <a:bodyPr>
            <a:normAutofit/>
          </a:bodyPr>
          <a:lstStyle/>
          <a:p>
            <a:r>
              <a:rPr lang="en-IN" sz="4000"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4E348706-6FF1-61F0-F199-7DC0DBD5DB47}"/>
              </a:ext>
            </a:extLst>
          </p:cNvPr>
          <p:cNvSpPr>
            <a:spLocks noGrp="1"/>
          </p:cNvSpPr>
          <p:nvPr>
            <p:ph idx="1"/>
          </p:nvPr>
        </p:nvSpPr>
        <p:spPr>
          <a:xfrm>
            <a:off x="94878" y="1340768"/>
            <a:ext cx="11999068" cy="4883026"/>
          </a:xfrm>
        </p:spPr>
        <p:txBody>
          <a:bodyPr>
            <a:noAutofit/>
          </a:bodyPr>
          <a:lstStyle/>
          <a:p>
            <a:pPr marL="514350" lvl="0" indent="-514350" algn="just">
              <a:lnSpc>
                <a:spcPct val="150000"/>
              </a:lnSpc>
              <a:buAutoNum type="arabicPeriod"/>
              <a:tabLst>
                <a:tab pos="228600" algn="l"/>
              </a:tabLst>
            </a:pPr>
            <a:r>
              <a:rPr lang="en-IN" sz="1800" dirty="0">
                <a:latin typeface="Times New Roman" panose="02020603050405020304" pitchFamily="18" charset="0"/>
                <a:cs typeface="Times New Roman" panose="02020603050405020304" pitchFamily="18" charset="0"/>
              </a:rPr>
              <a:t>Prachi U. </a:t>
            </a:r>
            <a:r>
              <a:rPr lang="en-IN" sz="1800" dirty="0" err="1">
                <a:latin typeface="Times New Roman" panose="02020603050405020304" pitchFamily="18" charset="0"/>
                <a:cs typeface="Times New Roman" panose="02020603050405020304" pitchFamily="18" charset="0"/>
              </a:rPr>
              <a:t>Ketkar</a:t>
            </a:r>
            <a:r>
              <a:rPr lang="en-IN" sz="1800" dirty="0">
                <a:latin typeface="Times New Roman" panose="02020603050405020304" pitchFamily="18" charset="0"/>
                <a:cs typeface="Times New Roman" panose="02020603050405020304" pitchFamily="18" charset="0"/>
              </a:rPr>
              <a:t>, Kunal P. </a:t>
            </a:r>
            <a:r>
              <a:rPr lang="en-IN" sz="1800" dirty="0" err="1">
                <a:latin typeface="Times New Roman" panose="02020603050405020304" pitchFamily="18" charset="0"/>
                <a:cs typeface="Times New Roman" panose="02020603050405020304" pitchFamily="18" charset="0"/>
              </a:rPr>
              <a:t>Tayade</a:t>
            </a:r>
            <a:r>
              <a:rPr lang="en-IN" sz="1800" dirty="0">
                <a:latin typeface="Times New Roman" panose="02020603050405020304" pitchFamily="18" charset="0"/>
                <a:cs typeface="Times New Roman" panose="02020603050405020304" pitchFamily="18" charset="0"/>
              </a:rPr>
              <a:t>, Akash P. </a:t>
            </a:r>
            <a:r>
              <a:rPr lang="en-IN" sz="1800" dirty="0" err="1">
                <a:latin typeface="Times New Roman" panose="02020603050405020304" pitchFamily="18" charset="0"/>
                <a:cs typeface="Times New Roman" panose="02020603050405020304" pitchFamily="18" charset="0"/>
              </a:rPr>
              <a:t>kulakarni</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Rajkishor</a:t>
            </a:r>
            <a:r>
              <a:rPr lang="en-IN" sz="1800" dirty="0">
                <a:latin typeface="Times New Roman" panose="02020603050405020304" pitchFamily="18" charset="0"/>
                <a:cs typeface="Times New Roman" panose="02020603050405020304" pitchFamily="18" charset="0"/>
              </a:rPr>
              <a:t> M. </a:t>
            </a:r>
            <a:r>
              <a:rPr lang="en-IN" sz="1800" dirty="0" err="1">
                <a:latin typeface="Times New Roman" panose="02020603050405020304" pitchFamily="18" charset="0"/>
                <a:cs typeface="Times New Roman" panose="02020603050405020304" pitchFamily="18" charset="0"/>
              </a:rPr>
              <a:t>Tugnayat</a:t>
            </a:r>
            <a:r>
              <a:rPr lang="en-IN" sz="1800" dirty="0">
                <a:latin typeface="Times New Roman" panose="02020603050405020304" pitchFamily="18" charset="0"/>
                <a:cs typeface="Times New Roman" panose="02020603050405020304" pitchFamily="18" charset="0"/>
              </a:rPr>
              <a:t> "GSM Mobile Phone based LED Scrolling Message Display System" International Journal of Scientific Engineering and Technology, Volume:2. Issue-3, PP: 149-155, ISSN:2277- 1581, 1st April 2013. </a:t>
            </a:r>
          </a:p>
          <a:p>
            <a:pPr marL="514350" lvl="0" indent="-514350" algn="just">
              <a:lnSpc>
                <a:spcPct val="150000"/>
              </a:lnSpc>
              <a:buAutoNum type="arabicPeriod"/>
              <a:tabLst>
                <a:tab pos="228600" algn="l"/>
              </a:tabLst>
            </a:pPr>
            <a:r>
              <a:rPr lang="en-IN" sz="1800" dirty="0">
                <a:latin typeface="Times New Roman" panose="02020603050405020304" pitchFamily="18" charset="0"/>
                <a:cs typeface="Times New Roman" panose="02020603050405020304" pitchFamily="18" charset="0"/>
              </a:rPr>
              <a:t> Anuradha </a:t>
            </a:r>
            <a:r>
              <a:rPr lang="en-IN" sz="1800" dirty="0" err="1">
                <a:latin typeface="Times New Roman" panose="02020603050405020304" pitchFamily="18" charset="0"/>
                <a:cs typeface="Times New Roman" panose="02020603050405020304" pitchFamily="18" charset="0"/>
              </a:rPr>
              <a:t>Mujamdar</a:t>
            </a:r>
            <a:r>
              <a:rPr lang="en-IN" sz="1800" dirty="0">
                <a:latin typeface="Times New Roman" panose="02020603050405020304" pitchFamily="18" charset="0"/>
                <a:cs typeface="Times New Roman" panose="02020603050405020304" pitchFamily="18" charset="0"/>
              </a:rPr>
              <a:t>, Vaishali </a:t>
            </a:r>
            <a:r>
              <a:rPr lang="en-IN" sz="1800" dirty="0" err="1">
                <a:latin typeface="Times New Roman" panose="02020603050405020304" pitchFamily="18" charset="0"/>
                <a:cs typeface="Times New Roman" panose="02020603050405020304" pitchFamily="18" charset="0"/>
              </a:rPr>
              <a:t>Niranjane</a:t>
            </a:r>
            <a:r>
              <a:rPr lang="en-IN" sz="1800" dirty="0">
                <a:latin typeface="Times New Roman" panose="02020603050405020304" pitchFamily="18" charset="0"/>
                <a:cs typeface="Times New Roman" panose="02020603050405020304" pitchFamily="18" charset="0"/>
              </a:rPr>
              <a:t>, Deepika </a:t>
            </a:r>
            <a:r>
              <a:rPr lang="en-IN" sz="1800" dirty="0" err="1">
                <a:latin typeface="Times New Roman" panose="02020603050405020304" pitchFamily="18" charset="0"/>
                <a:cs typeface="Times New Roman" panose="02020603050405020304" pitchFamily="18" charset="0"/>
              </a:rPr>
              <a:t>Sagane</a:t>
            </a:r>
            <a:r>
              <a:rPr lang="en-IN" sz="1800" dirty="0">
                <a:latin typeface="Times New Roman" panose="02020603050405020304" pitchFamily="18" charset="0"/>
                <a:cs typeface="Times New Roman" panose="02020603050405020304" pitchFamily="18" charset="0"/>
              </a:rPr>
              <a:t> "Scrolling LED Display using Wireless transmission" International Journal of Scientific Engineering and Technology, Volume:2, Issue-1, ISSN:2321-9939. </a:t>
            </a:r>
          </a:p>
          <a:p>
            <a:pPr marL="514350" lvl="0" indent="-514350" algn="just">
              <a:lnSpc>
                <a:spcPct val="150000"/>
              </a:lnSpc>
              <a:buAutoNum type="arabicPeriod"/>
              <a:tabLst>
                <a:tab pos="228600" algn="l"/>
              </a:tabLst>
            </a:pPr>
            <a:r>
              <a:rPr lang="en-IN" sz="1800" dirty="0">
                <a:latin typeface="Times New Roman" panose="02020603050405020304" pitchFamily="18" charset="0"/>
                <a:cs typeface="Times New Roman" panose="02020603050405020304" pitchFamily="18" charset="0"/>
              </a:rPr>
              <a:t>Bhawna Saini, Rachna Devi, Shilpi </a:t>
            </a:r>
            <a:r>
              <a:rPr lang="en-IN" sz="1800" dirty="0" err="1">
                <a:latin typeface="Times New Roman" panose="02020603050405020304" pitchFamily="18" charset="0"/>
                <a:cs typeface="Times New Roman" panose="02020603050405020304" pitchFamily="18" charset="0"/>
              </a:rPr>
              <a:t>Dhankhar</a:t>
            </a:r>
            <a:r>
              <a:rPr lang="en-IN" sz="1800" dirty="0">
                <a:latin typeface="Times New Roman" panose="02020603050405020304" pitchFamily="18" charset="0"/>
                <a:cs typeface="Times New Roman" panose="02020603050405020304" pitchFamily="18" charset="0"/>
              </a:rPr>
              <a:t>, Mohammad-</a:t>
            </a:r>
            <a:r>
              <a:rPr lang="en-IN" sz="1800" dirty="0" err="1">
                <a:latin typeface="Times New Roman" panose="02020603050405020304" pitchFamily="18" charset="0"/>
                <a:cs typeface="Times New Roman" panose="02020603050405020304" pitchFamily="18" charset="0"/>
              </a:rPr>
              <a:t>ziaul</a:t>
            </a:r>
            <a:r>
              <a:rPr lang="en-IN" sz="1800" dirty="0">
                <a:latin typeface="Times New Roman" panose="02020603050405020304" pitchFamily="18" charset="0"/>
                <a:cs typeface="Times New Roman" panose="02020603050405020304" pitchFamily="18" charset="0"/>
              </a:rPr>
              <a:t>-Haque, </a:t>
            </a:r>
            <a:r>
              <a:rPr lang="en-IN" sz="1800" dirty="0" err="1">
                <a:latin typeface="Times New Roman" panose="02020603050405020304" pitchFamily="18" charset="0"/>
                <a:cs typeface="Times New Roman" panose="02020603050405020304" pitchFamily="18" charset="0"/>
              </a:rPr>
              <a:t>Jagandeep</a:t>
            </a:r>
            <a:r>
              <a:rPr lang="en-IN" sz="1800" dirty="0">
                <a:latin typeface="Times New Roman" panose="02020603050405020304" pitchFamily="18" charset="0"/>
                <a:cs typeface="Times New Roman" panose="02020603050405020304" pitchFamily="18" charset="0"/>
              </a:rPr>
              <a:t> Kaur "Smart LED Display Boards" International Journal of Electronic and Electrical Engineering. ISSN 0974-2174 Volume 7, Number 10 (2014), pp. 1057-1067 </a:t>
            </a:r>
          </a:p>
          <a:p>
            <a:pPr marL="514350" lvl="0" indent="-514350" algn="just">
              <a:lnSpc>
                <a:spcPct val="150000"/>
              </a:lnSpc>
              <a:buAutoNum type="arabicPeriod"/>
              <a:tabLst>
                <a:tab pos="228600" algn="l"/>
              </a:tabLst>
            </a:pPr>
            <a:r>
              <a:rPr lang="en-IN" sz="1800" dirty="0">
                <a:latin typeface="Times New Roman" panose="02020603050405020304" pitchFamily="18" charset="0"/>
                <a:cs typeface="Times New Roman" panose="02020603050405020304" pitchFamily="18" charset="0"/>
              </a:rPr>
              <a:t>Htet </a:t>
            </a:r>
            <a:r>
              <a:rPr lang="en-IN" sz="1800" dirty="0" err="1">
                <a:latin typeface="Times New Roman" panose="02020603050405020304" pitchFamily="18" charset="0"/>
                <a:cs typeface="Times New Roman" panose="02020603050405020304" pitchFamily="18" charset="0"/>
              </a:rPr>
              <a:t>Htet</a:t>
            </a:r>
            <a:r>
              <a:rPr lang="en-IN" sz="1800" dirty="0">
                <a:latin typeface="Times New Roman" panose="02020603050405020304" pitchFamily="18" charset="0"/>
                <a:cs typeface="Times New Roman" panose="02020603050405020304" pitchFamily="18" charset="0"/>
              </a:rPr>
              <a:t> Thit San, </a:t>
            </a:r>
            <a:r>
              <a:rPr lang="en-IN" sz="1800" dirty="0" err="1">
                <a:latin typeface="Times New Roman" panose="02020603050405020304" pitchFamily="18" charset="0"/>
                <a:cs typeface="Times New Roman" panose="02020603050405020304" pitchFamily="18" charset="0"/>
              </a:rPr>
              <a:t>Chaw</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Myat</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Nwe</a:t>
            </a:r>
            <a:r>
              <a:rPr lang="en-IN" sz="1800" dirty="0">
                <a:latin typeface="Times New Roman" panose="02020603050405020304" pitchFamily="18" charset="0"/>
                <a:cs typeface="Times New Roman" panose="02020603050405020304" pitchFamily="18" charset="0"/>
              </a:rPr>
              <a:t> and Hla Myo Tun "Implementation of PIC Based LED Displays" International Journal of Scientific Engineering and Technology, Volume:3 ISSN: 2277-1956, 191-198</a:t>
            </a:r>
          </a:p>
          <a:p>
            <a:pPr marL="514350" lvl="0" indent="-514350" algn="just">
              <a:lnSpc>
                <a:spcPct val="150000"/>
              </a:lnSpc>
              <a:buAutoNum type="arabicPeriod"/>
              <a:tabLst>
                <a:tab pos="228600" algn="l"/>
              </a:tabLst>
            </a:pPr>
            <a:r>
              <a:rPr lang="en-IN" sz="1800" dirty="0" err="1">
                <a:latin typeface="Times New Roman" panose="02020603050405020304" pitchFamily="18" charset="0"/>
                <a:cs typeface="Times New Roman" panose="02020603050405020304" pitchFamily="18" charset="0"/>
              </a:rPr>
              <a:t>Januce</a:t>
            </a:r>
            <a:r>
              <a:rPr lang="en-IN" sz="1800" dirty="0">
                <a:latin typeface="Times New Roman" panose="02020603050405020304" pitchFamily="18" charset="0"/>
                <a:cs typeface="Times New Roman" panose="02020603050405020304" pitchFamily="18" charset="0"/>
              </a:rPr>
              <a:t> Gillespie </a:t>
            </a:r>
            <a:r>
              <a:rPr lang="en-IN" sz="1800" dirty="0" err="1">
                <a:latin typeface="Times New Roman" panose="02020603050405020304" pitchFamily="18" charset="0"/>
                <a:cs typeface="Times New Roman" panose="02020603050405020304" pitchFamily="18" charset="0"/>
              </a:rPr>
              <a:t>Mazidi</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Rolin</a:t>
            </a:r>
            <a:r>
              <a:rPr lang="en-IN" sz="1800" dirty="0">
                <a:latin typeface="Times New Roman" panose="02020603050405020304" pitchFamily="18" charset="0"/>
                <a:cs typeface="Times New Roman" panose="02020603050405020304" pitchFamily="18" charset="0"/>
              </a:rPr>
              <a:t> D. McKinlay, Muhammad Ali </a:t>
            </a:r>
            <a:r>
              <a:rPr lang="en-IN" sz="1800" dirty="0" err="1">
                <a:latin typeface="Times New Roman" panose="02020603050405020304" pitchFamily="18" charset="0"/>
                <a:cs typeface="Times New Roman" panose="02020603050405020304" pitchFamily="18" charset="0"/>
              </a:rPr>
              <a:t>Mazidi</a:t>
            </a:r>
            <a:r>
              <a:rPr lang="en-IN" sz="1800" dirty="0">
                <a:latin typeface="Times New Roman" panose="02020603050405020304" pitchFamily="18" charset="0"/>
                <a:cs typeface="Times New Roman" panose="02020603050405020304" pitchFamily="18" charset="0"/>
              </a:rPr>
              <a:t> 'The 8051 Microcontroller and System'. </a:t>
            </a:r>
            <a:endParaRPr lang="en-IN" sz="18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BB9438EA-FF62-A5EA-9644-5622CDE63838}"/>
              </a:ext>
            </a:extLst>
          </p:cNvPr>
          <p:cNvSpPr/>
          <p:nvPr/>
        </p:nvSpPr>
        <p:spPr>
          <a:xfrm>
            <a:off x="4510236" y="2335946"/>
            <a:ext cx="2532185" cy="2892669"/>
          </a:xfrm>
          <a:prstGeom prst="rect">
            <a:avLst/>
          </a:prstGeom>
          <a:blipFill dpi="0" rotWithShape="1">
            <a:blip r:embed="rId2">
              <a:alphaModFix amt="2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 name="Straight Connector 7">
            <a:extLst>
              <a:ext uri="{FF2B5EF4-FFF2-40B4-BE49-F238E27FC236}">
                <a16:creationId xmlns:a16="http://schemas.microsoft.com/office/drawing/2014/main" id="{602528BE-A3B2-1FD9-EB0B-80DAC25305FD}"/>
              </a:ext>
            </a:extLst>
          </p:cNvPr>
          <p:cNvCxnSpPr/>
          <p:nvPr/>
        </p:nvCxnSpPr>
        <p:spPr>
          <a:xfrm>
            <a:off x="0" y="836712"/>
            <a:ext cx="1218882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8294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C702324-D0B0-78E8-88AE-53D4F3F071ED}"/>
              </a:ext>
            </a:extLst>
          </p:cNvPr>
          <p:cNvSpPr>
            <a:spLocks noGrp="1"/>
          </p:cNvSpPr>
          <p:nvPr>
            <p:ph type="title"/>
          </p:nvPr>
        </p:nvSpPr>
        <p:spPr>
          <a:xfrm>
            <a:off x="837981" y="1873473"/>
            <a:ext cx="10512862" cy="3111053"/>
          </a:xfrm>
        </p:spPr>
        <p:txBody>
          <a:bodyPr>
            <a:normAutofit/>
          </a:bodyPr>
          <a:lstStyle/>
          <a:p>
            <a:pPr algn="ctr"/>
            <a:r>
              <a:rPr lang="en-US" sz="9600" dirty="0">
                <a:latin typeface="Times New Roman" panose="02020603050405020304" pitchFamily="18" charset="0"/>
                <a:cs typeface="Times New Roman" panose="02020603050405020304" pitchFamily="18" charset="0"/>
              </a:rPr>
              <a:t>THANK YOU</a:t>
            </a:r>
            <a:endParaRPr lang="en-IN" sz="9600"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F93EE60F-3F32-2986-2622-BCA8C61E5F9D}"/>
              </a:ext>
            </a:extLst>
          </p:cNvPr>
          <p:cNvSpPr/>
          <p:nvPr/>
        </p:nvSpPr>
        <p:spPr>
          <a:xfrm>
            <a:off x="4828320" y="1982666"/>
            <a:ext cx="2532185" cy="2892669"/>
          </a:xfrm>
          <a:prstGeom prst="rect">
            <a:avLst/>
          </a:prstGeom>
          <a:blipFill dpi="0" rotWithShape="1">
            <a:blip r:embed="rId2">
              <a:alphaModFix amt="2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6558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A64A8-7E30-B5B9-A895-F2B9125C6154}"/>
              </a:ext>
            </a:extLst>
          </p:cNvPr>
          <p:cNvSpPr>
            <a:spLocks noGrp="1"/>
          </p:cNvSpPr>
          <p:nvPr>
            <p:ph type="title"/>
          </p:nvPr>
        </p:nvSpPr>
        <p:spPr>
          <a:xfrm>
            <a:off x="261764" y="18255"/>
            <a:ext cx="10512862" cy="1325563"/>
          </a:xfrm>
        </p:spPr>
        <p:txBody>
          <a:bodyPr>
            <a:normAutofit/>
          </a:bodyPr>
          <a:lstStyle/>
          <a:p>
            <a:r>
              <a:rPr lang="en-IN" sz="4000" dirty="0">
                <a:latin typeface="Times New Roman" panose="02020603050405020304" pitchFamily="18" charset="0"/>
                <a:cs typeface="Times New Roman" panose="02020603050405020304" pitchFamily="18" charset="0"/>
              </a:rPr>
              <a:t>AIM OF THE PROJECT</a:t>
            </a:r>
          </a:p>
        </p:txBody>
      </p:sp>
      <p:sp>
        <p:nvSpPr>
          <p:cNvPr id="3" name="Content Placeholder 2">
            <a:extLst>
              <a:ext uri="{FF2B5EF4-FFF2-40B4-BE49-F238E27FC236}">
                <a16:creationId xmlns:a16="http://schemas.microsoft.com/office/drawing/2014/main" id="{C990899C-1ABD-2732-0AF6-48EE5530402D}"/>
              </a:ext>
            </a:extLst>
          </p:cNvPr>
          <p:cNvSpPr>
            <a:spLocks noGrp="1"/>
          </p:cNvSpPr>
          <p:nvPr>
            <p:ph idx="1"/>
          </p:nvPr>
        </p:nvSpPr>
        <p:spPr>
          <a:xfrm>
            <a:off x="261764" y="1916832"/>
            <a:ext cx="10512862" cy="4351338"/>
          </a:xfrm>
        </p:spPr>
        <p:txBody>
          <a:bodyPr>
            <a:normAutofit fontScale="92500"/>
          </a:bodyPr>
          <a:lstStyle/>
          <a:p>
            <a:pPr algn="just">
              <a:lnSpc>
                <a:spcPct val="150000"/>
              </a:lnSpc>
            </a:pPr>
            <a:r>
              <a:rPr lang="en-US" sz="2500" dirty="0">
                <a:latin typeface="-apple-system"/>
              </a:rPr>
              <a:t>The aim of the project is to create an advanced LED scrolling display using IoT technology that can provide real-time information to users. The 4 feet dimension of the display is designed to enable it to be easily visible from a distance, making it an ideal tool for dissemination of information to a large audience. The project will incorporate features such as real-time connectivity and the ability to display a wide range of information, including different languages, time, and emojis. Through this project, users will have access to important and timely information that can aid decision-making and improve overall productivity.</a:t>
            </a:r>
            <a:endParaRPr lang="en-IN" sz="2500" dirty="0">
              <a:latin typeface="-apple-system"/>
            </a:endParaRPr>
          </a:p>
        </p:txBody>
      </p:sp>
      <p:cxnSp>
        <p:nvCxnSpPr>
          <p:cNvPr id="7" name="Straight Connector 6">
            <a:extLst>
              <a:ext uri="{FF2B5EF4-FFF2-40B4-BE49-F238E27FC236}">
                <a16:creationId xmlns:a16="http://schemas.microsoft.com/office/drawing/2014/main" id="{3ECDFF8D-CCD2-99D9-8F55-300C5A6E4627}"/>
              </a:ext>
            </a:extLst>
          </p:cNvPr>
          <p:cNvCxnSpPr/>
          <p:nvPr/>
        </p:nvCxnSpPr>
        <p:spPr>
          <a:xfrm>
            <a:off x="-1" y="1052736"/>
            <a:ext cx="12188825"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C27478D3-BA50-21DD-2F93-82D9E987AA8A}"/>
              </a:ext>
            </a:extLst>
          </p:cNvPr>
          <p:cNvSpPr/>
          <p:nvPr/>
        </p:nvSpPr>
        <p:spPr>
          <a:xfrm>
            <a:off x="4510236" y="2492896"/>
            <a:ext cx="2505101" cy="3312368"/>
          </a:xfrm>
          <a:prstGeom prst="rect">
            <a:avLst/>
          </a:prstGeom>
          <a:blipFill dpi="0" rotWithShape="1">
            <a:blip r:embed="rId2">
              <a:alphaModFix amt="2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36981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A64A8-7E30-B5B9-A895-F2B9125C6154}"/>
              </a:ext>
            </a:extLst>
          </p:cNvPr>
          <p:cNvSpPr>
            <a:spLocks noGrp="1"/>
          </p:cNvSpPr>
          <p:nvPr>
            <p:ph type="title"/>
          </p:nvPr>
        </p:nvSpPr>
        <p:spPr>
          <a:xfrm>
            <a:off x="261764" y="18255"/>
            <a:ext cx="10512862" cy="1325563"/>
          </a:xfrm>
        </p:spPr>
        <p:txBody>
          <a:bodyPr>
            <a:normAutofit/>
          </a:bodyPr>
          <a:lstStyle/>
          <a:p>
            <a:r>
              <a:rPr lang="en-IN" sz="4000" dirty="0">
                <a:latin typeface="Times New Roman" panose="02020603050405020304" pitchFamily="18" charset="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id="{C990899C-1ABD-2732-0AF6-48EE5530402D}"/>
              </a:ext>
            </a:extLst>
          </p:cNvPr>
          <p:cNvSpPr>
            <a:spLocks noGrp="1"/>
          </p:cNvSpPr>
          <p:nvPr>
            <p:ph idx="1"/>
          </p:nvPr>
        </p:nvSpPr>
        <p:spPr>
          <a:xfrm>
            <a:off x="-1" y="1124744"/>
            <a:ext cx="10774627" cy="5143426"/>
          </a:xfrm>
        </p:spPr>
        <p:txBody>
          <a:bodyPr>
            <a:normAutofit/>
          </a:bodyPr>
          <a:lstStyle/>
          <a:p>
            <a:pPr algn="just">
              <a:lnSpc>
                <a:spcPct val="150000"/>
              </a:lnSpc>
            </a:pPr>
            <a:r>
              <a:rPr lang="en-US" sz="1600" dirty="0">
                <a:latin typeface="Times New Roman" panose="02020603050405020304" pitchFamily="18" charset="0"/>
                <a:cs typeface="Times New Roman" panose="02020603050405020304" pitchFamily="18" charset="0"/>
              </a:rPr>
              <a:t>The project aims in designing a digital notice board with display on Scrolling LED display using a Wi-Fi technology. We can implement this technology in schools, colleges, banks etc.... After accessing every message, it automatically resets, and it displays the latest message on LED display. This project consists of an onboard computer, which consists of number of input and output ports. These onboard computers are commonly termed as micro controllers. The input and output port of the controller are interfaced with different input and output modules depending on the requirements. In other words, micro controller acts as a communication medium for all the modules involved in the project. </a:t>
            </a:r>
          </a:p>
          <a:p>
            <a:pPr algn="just">
              <a:lnSpc>
                <a:spcPct val="150000"/>
              </a:lnSpc>
            </a:pPr>
            <a:r>
              <a:rPr lang="en-US" sz="1600" dirty="0">
                <a:latin typeface="Times New Roman" panose="02020603050405020304" pitchFamily="18" charset="0"/>
                <a:cs typeface="Times New Roman" panose="02020603050405020304" pitchFamily="18" charset="0"/>
              </a:rPr>
              <a:t>In this project we make use of Wi-Fi, Micro Controller, and a Scrolling LED (4ft x ½ ft.) display. User can send the messages to the Wi-Fi controller. The Wi-fi controller automatically reads the message and displays on Scrolling LED display. This process continues for every new message we send to it. The previous message will be automatically overridden by new message and buzzer alert is given for every new message. Finally, this project displays the messages on the LED scrolling display with many features and in different languages. This can be used to display the message in HOD cabin and to make the information shared with others. </a:t>
            </a:r>
            <a:endParaRPr lang="en-IN" sz="2500" dirty="0">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3ECDFF8D-CCD2-99D9-8F55-300C5A6E4627}"/>
              </a:ext>
            </a:extLst>
          </p:cNvPr>
          <p:cNvCxnSpPr/>
          <p:nvPr/>
        </p:nvCxnSpPr>
        <p:spPr>
          <a:xfrm>
            <a:off x="-1" y="1052736"/>
            <a:ext cx="12188825"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C27478D3-BA50-21DD-2F93-82D9E987AA8A}"/>
              </a:ext>
            </a:extLst>
          </p:cNvPr>
          <p:cNvSpPr/>
          <p:nvPr/>
        </p:nvSpPr>
        <p:spPr>
          <a:xfrm>
            <a:off x="4510236" y="2492896"/>
            <a:ext cx="2505101" cy="3312368"/>
          </a:xfrm>
          <a:prstGeom prst="rect">
            <a:avLst/>
          </a:prstGeom>
          <a:blipFill dpi="0" rotWithShape="1">
            <a:blip r:embed="rId2">
              <a:alphaModFix amt="2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4818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261764" y="-53501"/>
            <a:ext cx="10512862" cy="1325563"/>
          </a:xfrm>
        </p:spPr>
        <p:txBody>
          <a:bodyPr>
            <a:normAutofit/>
          </a:bodyPr>
          <a:lstStyle/>
          <a:p>
            <a:r>
              <a:rPr lang="en-US" sz="4000" dirty="0">
                <a:solidFill>
                  <a:schemeClr val="tx1">
                    <a:lumMod val="85000"/>
                    <a:lumOff val="15000"/>
                  </a:schemeClr>
                </a:solidFill>
                <a:latin typeface="Times New Roman" panose="02020603050405020304" pitchFamily="18" charset="0"/>
                <a:cs typeface="Times New Roman" panose="02020603050405020304" pitchFamily="18" charset="0"/>
              </a:rPr>
              <a:t>INTRODUCTION</a:t>
            </a:r>
          </a:p>
        </p:txBody>
      </p:sp>
      <p:sp>
        <p:nvSpPr>
          <p:cNvPr id="4" name="Rectangle 3"/>
          <p:cNvSpPr/>
          <p:nvPr/>
        </p:nvSpPr>
        <p:spPr>
          <a:xfrm>
            <a:off x="4829908" y="1982666"/>
            <a:ext cx="2532185" cy="2892669"/>
          </a:xfrm>
          <a:prstGeom prst="rect">
            <a:avLst/>
          </a:prstGeom>
          <a:blipFill dpi="0" rotWithShape="1">
            <a:blip r:embed="rId2">
              <a:alphaModFix amt="2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Content Placeholder 4">
            <a:extLst>
              <a:ext uri="{FF2B5EF4-FFF2-40B4-BE49-F238E27FC236}">
                <a16:creationId xmlns:a16="http://schemas.microsoft.com/office/drawing/2014/main" id="{F1E4E6B7-E186-1CCC-43C3-77CF410CD4C2}"/>
              </a:ext>
            </a:extLst>
          </p:cNvPr>
          <p:cNvSpPr>
            <a:spLocks noGrp="1"/>
          </p:cNvSpPr>
          <p:nvPr>
            <p:ph idx="1"/>
          </p:nvPr>
        </p:nvSpPr>
        <p:spPr>
          <a:xfrm>
            <a:off x="405780" y="1354760"/>
            <a:ext cx="10512862" cy="4836195"/>
          </a:xfrm>
        </p:spPr>
        <p:txBody>
          <a:bodyPr>
            <a:normAutofit fontScale="77500" lnSpcReduction="20000"/>
          </a:bodyPr>
          <a:lstStyle/>
          <a:p>
            <a:pPr algn="just">
              <a:lnSpc>
                <a:spcPct val="107000"/>
              </a:lnSpc>
              <a:spcAft>
                <a:spcPts val="800"/>
              </a:spcAft>
            </a:pPr>
            <a:r>
              <a:rPr lang="en-US" sz="2800" dirty="0">
                <a:effectLst/>
                <a:latin typeface="Calibri" panose="020F0502020204030204" pitchFamily="34" charset="0"/>
                <a:ea typeface="Times New Roman" panose="02020603050405020304" pitchFamily="18" charset="0"/>
                <a:cs typeface="Gautami" panose="020B0502040204020203" pitchFamily="34" charset="0"/>
              </a:rPr>
              <a:t>The project aims in designing a digital notice board with display on Scrolling LED display using a Wi-Fi technology. We can implement this technology in schools, colleges, banks etc.… After accessing every message, it automatically resets, and it displays the latest message on LED display.</a:t>
            </a:r>
            <a:endParaRPr lang="en-IN" sz="2800" dirty="0">
              <a:effectLst/>
              <a:latin typeface="Calibri" panose="020F0502020204030204" pitchFamily="34" charset="0"/>
              <a:ea typeface="Times New Roman" panose="02020603050405020304" pitchFamily="18" charset="0"/>
              <a:cs typeface="Gautami" panose="020B0502040204020203" pitchFamily="34" charset="0"/>
            </a:endParaRPr>
          </a:p>
          <a:p>
            <a:pPr algn="just">
              <a:lnSpc>
                <a:spcPct val="107000"/>
              </a:lnSpc>
              <a:spcAft>
                <a:spcPts val="800"/>
              </a:spcAft>
            </a:pPr>
            <a:r>
              <a:rPr lang="en-US" sz="2800" dirty="0">
                <a:effectLst/>
                <a:latin typeface="Calibri" panose="020F0502020204030204" pitchFamily="34" charset="0"/>
                <a:ea typeface="Times New Roman" panose="02020603050405020304" pitchFamily="18" charset="0"/>
                <a:cs typeface="Gautami" panose="020B0502040204020203" pitchFamily="34" charset="0"/>
              </a:rPr>
              <a:t>This project consists of an onboard computer, which consists of number of input and output ports. These onboard computers are commonly termed as micro controllers. The input and output port of the controller are interfaced with different input and output modules depending on the requirements. In other words, micro controller acts as a communication medium for all the modules involved in the project.</a:t>
            </a:r>
            <a:endParaRPr lang="en-IN" sz="2800" dirty="0">
              <a:effectLst/>
              <a:latin typeface="Calibri" panose="020F0502020204030204" pitchFamily="34" charset="0"/>
              <a:ea typeface="Times New Roman" panose="02020603050405020304" pitchFamily="18" charset="0"/>
              <a:cs typeface="Gautami" panose="020B0502040204020203" pitchFamily="34" charset="0"/>
            </a:endParaRPr>
          </a:p>
          <a:p>
            <a:pPr algn="just">
              <a:lnSpc>
                <a:spcPct val="107000"/>
              </a:lnSpc>
              <a:spcAft>
                <a:spcPts val="800"/>
              </a:spcAft>
            </a:pPr>
            <a:r>
              <a:rPr lang="en-US" sz="2800" dirty="0">
                <a:effectLst/>
                <a:latin typeface="Calibri" panose="020F0502020204030204" pitchFamily="34" charset="0"/>
                <a:ea typeface="Times New Roman" panose="02020603050405020304" pitchFamily="18" charset="0"/>
                <a:cs typeface="Gautami" panose="020B0502040204020203" pitchFamily="34" charset="0"/>
              </a:rPr>
              <a:t>In this project we make use of a Wi-Fi module, Micro Controller and a Scrolling LED (4 ft x ½ ft.) display. The microcontroller automatically reads the message and displays on Scrolling LED display.  This process continues for every new message we send to it. The previous message will be automatically overridden by new message.</a:t>
            </a:r>
            <a:endParaRPr lang="en-IN" sz="2800" dirty="0">
              <a:effectLst/>
              <a:latin typeface="Calibri" panose="020F0502020204030204" pitchFamily="34" charset="0"/>
              <a:ea typeface="Times New Roman" panose="02020603050405020304" pitchFamily="18" charset="0"/>
              <a:cs typeface="Gautami" panose="020B0502040204020203" pitchFamily="34" charset="0"/>
            </a:endParaRPr>
          </a:p>
        </p:txBody>
      </p:sp>
      <p:cxnSp>
        <p:nvCxnSpPr>
          <p:cNvPr id="6" name="Straight Connector 5">
            <a:extLst>
              <a:ext uri="{FF2B5EF4-FFF2-40B4-BE49-F238E27FC236}">
                <a16:creationId xmlns:a16="http://schemas.microsoft.com/office/drawing/2014/main" id="{F72E9740-EF95-498E-1955-6970B212463A}"/>
              </a:ext>
            </a:extLst>
          </p:cNvPr>
          <p:cNvCxnSpPr/>
          <p:nvPr/>
        </p:nvCxnSpPr>
        <p:spPr>
          <a:xfrm>
            <a:off x="0" y="1005932"/>
            <a:ext cx="1218882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042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6705"/>
            <a:ext cx="5860040" cy="1076945"/>
          </a:xfrm>
        </p:spPr>
        <p:txBody>
          <a:bodyPr>
            <a:normAutofit/>
          </a:bodyPr>
          <a:lstStyle/>
          <a:p>
            <a:r>
              <a:rPr lang="en-IN" sz="4000" dirty="0">
                <a:solidFill>
                  <a:schemeClr val="tx1">
                    <a:lumMod val="85000"/>
                    <a:lumOff val="15000"/>
                  </a:schemeClr>
                </a:solidFill>
                <a:latin typeface="Times New Roman" panose="02020603050405020304" pitchFamily="18" charset="0"/>
                <a:cs typeface="Times New Roman" panose="02020603050405020304" pitchFamily="18" charset="0"/>
              </a:rPr>
              <a:t>COMPONENTS</a:t>
            </a:r>
          </a:p>
        </p:txBody>
      </p:sp>
      <p:sp>
        <p:nvSpPr>
          <p:cNvPr id="5" name="Rectangle 4"/>
          <p:cNvSpPr/>
          <p:nvPr/>
        </p:nvSpPr>
        <p:spPr>
          <a:xfrm>
            <a:off x="4829908" y="1982666"/>
            <a:ext cx="2532185" cy="2892669"/>
          </a:xfrm>
          <a:prstGeom prst="rect">
            <a:avLst/>
          </a:prstGeom>
          <a:blipFill dpi="0" rotWithShape="1">
            <a:blip r:embed="rId2">
              <a:alphaModFix amt="2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Content Placeholder 6">
            <a:extLst>
              <a:ext uri="{FF2B5EF4-FFF2-40B4-BE49-F238E27FC236}">
                <a16:creationId xmlns:a16="http://schemas.microsoft.com/office/drawing/2014/main" id="{612A1B63-2BED-4CBB-8D9B-0162AE3A8DCA}"/>
              </a:ext>
            </a:extLst>
          </p:cNvPr>
          <p:cNvSpPr>
            <a:spLocks noGrp="1"/>
          </p:cNvSpPr>
          <p:nvPr>
            <p:ph idx="1"/>
          </p:nvPr>
        </p:nvSpPr>
        <p:spPr>
          <a:xfrm>
            <a:off x="234372" y="1196752"/>
            <a:ext cx="11116472" cy="5256584"/>
          </a:xfrm>
        </p:spPr>
        <p:txBody>
          <a:bodyPr>
            <a:normAutofit/>
          </a:bodyPr>
          <a:lstStyle/>
          <a:p>
            <a:pPr algn="l" fontAlgn="base">
              <a:buFont typeface="Arial" panose="020B0604020202020204" pitchFamily="34" charset="0"/>
              <a:buChar char="•"/>
            </a:pPr>
            <a:r>
              <a:rPr lang="en-US" sz="2200" dirty="0">
                <a:effectLst/>
                <a:latin typeface="Times New Roman" panose="02020603050405020304" pitchFamily="18" charset="0"/>
                <a:ea typeface="Lucida Sans Unicode" panose="020B0602030504020204" pitchFamily="34" charset="0"/>
              </a:rPr>
              <a:t>5V Switch Mode Power Supply (SMPS) </a:t>
            </a:r>
          </a:p>
          <a:p>
            <a:pPr algn="l" fontAlgn="base">
              <a:buFont typeface="Arial" panose="020B0604020202020204" pitchFamily="34" charset="0"/>
              <a:buChar char="•"/>
            </a:pPr>
            <a:r>
              <a:rPr lang="en-US" sz="2200" dirty="0">
                <a:effectLst/>
                <a:latin typeface="Times New Roman" panose="02020603050405020304" pitchFamily="18" charset="0"/>
                <a:ea typeface="Lucida Sans Unicode" panose="020B0602030504020204" pitchFamily="34" charset="0"/>
              </a:rPr>
              <a:t>LED DISPLAY BOARD </a:t>
            </a:r>
            <a:endParaRPr lang="en-US" sz="2200" b="0" i="0" dirty="0">
              <a:solidFill>
                <a:schemeClr val="bg1">
                  <a:lumMod val="50000"/>
                </a:schemeClr>
              </a:solidFill>
              <a:effectLst/>
              <a:latin typeface="-apple-system"/>
              <a:cs typeface="Arial" panose="020B0604020202020204" pitchFamily="34" charset="0"/>
            </a:endParaRPr>
          </a:p>
          <a:p>
            <a:pPr algn="l" fontAlgn="base">
              <a:buFont typeface="Arial" panose="020B0604020202020204" pitchFamily="34" charset="0"/>
              <a:buChar char="•"/>
            </a:pPr>
            <a:r>
              <a:rPr lang="en-US" sz="2200" dirty="0">
                <a:effectLst/>
                <a:latin typeface="Times New Roman" panose="02020603050405020304" pitchFamily="18" charset="0"/>
                <a:ea typeface="Lucida Sans Unicode" panose="020B0602030504020204" pitchFamily="34" charset="0"/>
              </a:rPr>
              <a:t>SINGLE COLOUR WI-FI CONTROL CARD </a:t>
            </a:r>
            <a:endParaRPr lang="en-US" sz="2200" b="0" i="0" dirty="0">
              <a:solidFill>
                <a:schemeClr val="bg1">
                  <a:lumMod val="50000"/>
                </a:schemeClr>
              </a:solidFill>
              <a:effectLst/>
              <a:latin typeface="-apple-system"/>
              <a:cs typeface="Arial" panose="020B0604020202020204" pitchFamily="34" charset="0"/>
            </a:endParaRPr>
          </a:p>
          <a:p>
            <a:pPr algn="l" fontAlgn="base">
              <a:buFont typeface="Arial" panose="020B0604020202020204" pitchFamily="34" charset="0"/>
              <a:buChar char="•"/>
            </a:pPr>
            <a:r>
              <a:rPr lang="en-US" sz="2200" dirty="0">
                <a:solidFill>
                  <a:schemeClr val="bg1">
                    <a:lumMod val="50000"/>
                  </a:schemeClr>
                </a:solidFill>
                <a:latin typeface="Times New Roman" panose="02020603050405020304" pitchFamily="18" charset="0"/>
                <a:ea typeface="Lucida Sans Unicode" panose="020B0602030504020204" pitchFamily="34" charset="0"/>
                <a:cs typeface="Arial" panose="020B0604020202020204" pitchFamily="34" charset="0"/>
              </a:rPr>
              <a:t>Connecting Wires</a:t>
            </a:r>
          </a:p>
          <a:p>
            <a:pPr fontAlgn="base"/>
            <a:r>
              <a:rPr lang="en-US" sz="2200" dirty="0">
                <a:solidFill>
                  <a:schemeClr val="bg1">
                    <a:lumMod val="50000"/>
                  </a:schemeClr>
                </a:solidFill>
                <a:latin typeface="Times New Roman" panose="02020603050405020304" pitchFamily="18" charset="0"/>
                <a:ea typeface="Lucida Sans Unicode" panose="020B0602030504020204" pitchFamily="34" charset="0"/>
                <a:cs typeface="Arial" panose="020B0604020202020204" pitchFamily="34" charset="0"/>
              </a:rPr>
              <a:t>Mother Board with PIC16F877A </a:t>
            </a:r>
            <a:r>
              <a:rPr lang="en-US" sz="2200" dirty="0" err="1">
                <a:solidFill>
                  <a:schemeClr val="bg1">
                    <a:lumMod val="50000"/>
                  </a:schemeClr>
                </a:solidFill>
                <a:latin typeface="Times New Roman" panose="02020603050405020304" pitchFamily="18" charset="0"/>
                <a:ea typeface="Lucida Sans Unicode" panose="020B0602030504020204" pitchFamily="34" charset="0"/>
                <a:cs typeface="Arial" panose="020B0604020202020204" pitchFamily="34" charset="0"/>
              </a:rPr>
              <a:t>MicroController</a:t>
            </a:r>
            <a:endParaRPr lang="en-US" sz="2200" dirty="0">
              <a:solidFill>
                <a:schemeClr val="bg1">
                  <a:lumMod val="50000"/>
                </a:schemeClr>
              </a:solidFill>
              <a:latin typeface="Times New Roman" panose="02020603050405020304" pitchFamily="18" charset="0"/>
              <a:ea typeface="Lucida Sans Unicode" panose="020B0602030504020204" pitchFamily="34" charset="0"/>
              <a:cs typeface="Arial" panose="020B0604020202020204" pitchFamily="34" charset="0"/>
            </a:endParaRPr>
          </a:p>
          <a:p>
            <a:pPr algn="l" fontAlgn="base">
              <a:buFont typeface="Arial" panose="020B0604020202020204" pitchFamily="34" charset="0"/>
              <a:buChar char="•"/>
            </a:pPr>
            <a:r>
              <a:rPr lang="en-US" sz="2200" dirty="0">
                <a:solidFill>
                  <a:schemeClr val="bg1">
                    <a:lumMod val="50000"/>
                  </a:schemeClr>
                </a:solidFill>
                <a:latin typeface="Times New Roman" panose="02020603050405020304" pitchFamily="18" charset="0"/>
                <a:ea typeface="Lucida Sans Unicode" panose="020B0602030504020204" pitchFamily="34" charset="0"/>
                <a:cs typeface="Arial" panose="020B0604020202020204" pitchFamily="34" charset="0"/>
              </a:rPr>
              <a:t>Any device with LED ART App in it</a:t>
            </a:r>
          </a:p>
          <a:p>
            <a:pPr algn="l" fontAlgn="base">
              <a:buFont typeface="Arial" panose="020B0604020202020204" pitchFamily="34" charset="0"/>
              <a:buChar char="•"/>
            </a:pPr>
            <a:r>
              <a:rPr lang="en-US" sz="2200" dirty="0">
                <a:solidFill>
                  <a:schemeClr val="bg1">
                    <a:lumMod val="50000"/>
                  </a:schemeClr>
                </a:solidFill>
                <a:latin typeface="Times New Roman" panose="02020603050405020304" pitchFamily="18" charset="0"/>
                <a:ea typeface="Lucida Sans Unicode" panose="020B0602030504020204" pitchFamily="34" charset="0"/>
                <a:cs typeface="Arial" panose="020B0604020202020204" pitchFamily="34" charset="0"/>
              </a:rPr>
              <a:t>ESP8266 </a:t>
            </a:r>
            <a:r>
              <a:rPr lang="en-US" sz="2200" dirty="0" err="1">
                <a:solidFill>
                  <a:schemeClr val="bg1">
                    <a:lumMod val="50000"/>
                  </a:schemeClr>
                </a:solidFill>
                <a:latin typeface="Times New Roman" panose="02020603050405020304" pitchFamily="18" charset="0"/>
                <a:ea typeface="Lucida Sans Unicode" panose="020B0602030504020204" pitchFamily="34" charset="0"/>
                <a:cs typeface="Arial" panose="020B0604020202020204" pitchFamily="34" charset="0"/>
              </a:rPr>
              <a:t>MicroProcessor</a:t>
            </a:r>
            <a:endParaRPr lang="en-US" sz="2200" dirty="0">
              <a:solidFill>
                <a:schemeClr val="bg1">
                  <a:lumMod val="50000"/>
                </a:schemeClr>
              </a:solidFill>
              <a:latin typeface="Times New Roman" panose="02020603050405020304" pitchFamily="18" charset="0"/>
              <a:ea typeface="Lucida Sans Unicode" panose="020B0602030504020204" pitchFamily="34" charset="0"/>
              <a:cs typeface="Arial" panose="020B0604020202020204" pitchFamily="34" charset="0"/>
            </a:endParaRPr>
          </a:p>
          <a:p>
            <a:pPr algn="l" fontAlgn="base">
              <a:buFont typeface="Arial" panose="020B0604020202020204" pitchFamily="34" charset="0"/>
              <a:buChar char="•"/>
            </a:pPr>
            <a:endParaRPr lang="en-US" sz="2800" dirty="0">
              <a:solidFill>
                <a:schemeClr val="bg1">
                  <a:lumMod val="50000"/>
                </a:schemeClr>
              </a:solidFill>
              <a:latin typeface="Times New Roman" panose="02020603050405020304" pitchFamily="18" charset="0"/>
              <a:ea typeface="Lucida Sans Unicode" panose="020B0602030504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E20C4F52-76A2-AAF8-E9C8-4BAA35FBC0D1}"/>
              </a:ext>
            </a:extLst>
          </p:cNvPr>
          <p:cNvCxnSpPr/>
          <p:nvPr/>
        </p:nvCxnSpPr>
        <p:spPr>
          <a:xfrm flipV="1">
            <a:off x="0" y="873408"/>
            <a:ext cx="12146643" cy="72008"/>
          </a:xfrm>
          <a:prstGeom prst="line">
            <a:avLst/>
          </a:prstGeom>
        </p:spPr>
        <p:style>
          <a:lnRef idx="1">
            <a:schemeClr val="accent1"/>
          </a:lnRef>
          <a:fillRef idx="0">
            <a:schemeClr val="accent1"/>
          </a:fillRef>
          <a:effectRef idx="0">
            <a:schemeClr val="accent1"/>
          </a:effectRef>
          <a:fontRef idx="minor">
            <a:schemeClr val="tx1"/>
          </a:fontRef>
        </p:style>
      </p:cxnSp>
      <p:sp>
        <p:nvSpPr>
          <p:cNvPr id="11" name="AutoShape 6" descr="Buy 5V 5A SMPS | iFuture Technology">
            <a:extLst>
              <a:ext uri="{FF2B5EF4-FFF2-40B4-BE49-F238E27FC236}">
                <a16:creationId xmlns:a16="http://schemas.microsoft.com/office/drawing/2014/main" id="{73AD690A-3537-DED2-A72E-022358DA91AA}"/>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34" name="Picture 10" descr="Buy 5V 5A SMPS | iFuture Technology">
            <a:extLst>
              <a:ext uri="{FF2B5EF4-FFF2-40B4-BE49-F238E27FC236}">
                <a16:creationId xmlns:a16="http://schemas.microsoft.com/office/drawing/2014/main" id="{5C066F38-FBFD-A619-B98E-2A5C87EC69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2644" y="1449245"/>
            <a:ext cx="2088232" cy="2088232"/>
          </a:xfrm>
          <a:prstGeom prst="rect">
            <a:avLst/>
          </a:prstGeom>
          <a:noFill/>
          <a:extLst>
            <a:ext uri="{909E8E84-426E-40DD-AFC4-6F175D3DCCD1}">
              <a14:hiddenFill xmlns:a14="http://schemas.microsoft.com/office/drawing/2010/main">
                <a:solidFill>
                  <a:srgbClr val="FFFFFF"/>
                </a:solidFill>
              </a14:hiddenFill>
            </a:ext>
          </a:extLst>
        </p:spPr>
      </p:pic>
      <p:sp>
        <p:nvSpPr>
          <p:cNvPr id="13" name="AutoShape 12" descr="Outdoor P10 Red Led Display Module at Rs 380/piece | Shakurbasti | New ...">
            <a:extLst>
              <a:ext uri="{FF2B5EF4-FFF2-40B4-BE49-F238E27FC236}">
                <a16:creationId xmlns:a16="http://schemas.microsoft.com/office/drawing/2014/main" id="{ADE2649C-05F4-5837-0FF4-69FE330228AA}"/>
              </a:ext>
            </a:extLst>
          </p:cNvPr>
          <p:cNvSpPr>
            <a:spLocks noChangeAspect="1" noChangeArrowheads="1"/>
          </p:cNvSpPr>
          <p:nvPr/>
        </p:nvSpPr>
        <p:spPr bwMode="auto">
          <a:xfrm>
            <a:off x="6094413"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6" name="AutoShape 16" descr="Outdoor P10 Red Led Display Module at Rs 380/piece | Shakurbasti | New ...">
            <a:extLst>
              <a:ext uri="{FF2B5EF4-FFF2-40B4-BE49-F238E27FC236}">
                <a16:creationId xmlns:a16="http://schemas.microsoft.com/office/drawing/2014/main" id="{7E091C70-E8E1-B6BE-20AA-BFA7419F08F6}"/>
              </a:ext>
            </a:extLst>
          </p:cNvPr>
          <p:cNvSpPr>
            <a:spLocks noChangeAspect="1" noChangeArrowheads="1"/>
          </p:cNvSpPr>
          <p:nvPr/>
        </p:nvSpPr>
        <p:spPr bwMode="auto">
          <a:xfrm>
            <a:off x="6246813"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7" name="AutoShape 18" descr="P10 LED Sign Board at Rs 1800/piece | Sign Board in Satara | ID ...">
            <a:extLst>
              <a:ext uri="{FF2B5EF4-FFF2-40B4-BE49-F238E27FC236}">
                <a16:creationId xmlns:a16="http://schemas.microsoft.com/office/drawing/2014/main" id="{171795F3-9E2E-E88A-F3A6-97DDE4E684D6}"/>
              </a:ext>
            </a:extLst>
          </p:cNvPr>
          <p:cNvSpPr>
            <a:spLocks noChangeAspect="1" noChangeArrowheads="1"/>
          </p:cNvSpPr>
          <p:nvPr/>
        </p:nvSpPr>
        <p:spPr bwMode="auto">
          <a:xfrm>
            <a:off x="6399213"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9" name="Picture 18">
            <a:extLst>
              <a:ext uri="{FF2B5EF4-FFF2-40B4-BE49-F238E27FC236}">
                <a16:creationId xmlns:a16="http://schemas.microsoft.com/office/drawing/2014/main" id="{2255CD2D-9C53-87C2-91EC-B5420F32D35E}"/>
              </a:ext>
            </a:extLst>
          </p:cNvPr>
          <p:cNvPicPr>
            <a:picLocks noChangeAspect="1"/>
          </p:cNvPicPr>
          <p:nvPr/>
        </p:nvPicPr>
        <p:blipFill>
          <a:blip r:embed="rId4"/>
          <a:stretch>
            <a:fillRect/>
          </a:stretch>
        </p:blipFill>
        <p:spPr>
          <a:xfrm>
            <a:off x="7768968" y="3581400"/>
            <a:ext cx="3175000" cy="2273300"/>
          </a:xfrm>
          <a:prstGeom prst="rect">
            <a:avLst/>
          </a:prstGeom>
        </p:spPr>
      </p:pic>
      <p:pic>
        <p:nvPicPr>
          <p:cNvPr id="20" name="Picture 19">
            <a:extLst>
              <a:ext uri="{FF2B5EF4-FFF2-40B4-BE49-F238E27FC236}">
                <a16:creationId xmlns:a16="http://schemas.microsoft.com/office/drawing/2014/main" id="{482D5152-3745-4C61-A7B2-083A7CB467C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03179" y="4161689"/>
            <a:ext cx="3416678" cy="2377224"/>
          </a:xfrm>
          <a:prstGeom prst="rect">
            <a:avLst/>
          </a:prstGeom>
          <a:noFill/>
          <a:ln>
            <a:noFill/>
          </a:ln>
        </p:spPr>
      </p:pic>
    </p:spTree>
    <p:extLst>
      <p:ext uri="{BB962C8B-B14F-4D97-AF65-F5344CB8AC3E}">
        <p14:creationId xmlns:p14="http://schemas.microsoft.com/office/powerpoint/2010/main" val="228346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04ED3-11C2-0F33-7FEA-B77D564F0ACC}"/>
              </a:ext>
            </a:extLst>
          </p:cNvPr>
          <p:cNvSpPr>
            <a:spLocks noGrp="1"/>
          </p:cNvSpPr>
          <p:nvPr>
            <p:ph type="title"/>
          </p:nvPr>
        </p:nvSpPr>
        <p:spPr>
          <a:xfrm>
            <a:off x="225995" y="15194"/>
            <a:ext cx="10512862" cy="1080120"/>
          </a:xfrm>
        </p:spPr>
        <p:txBody>
          <a:bodyPr>
            <a:normAutofit/>
          </a:bodyPr>
          <a:lstStyle/>
          <a:p>
            <a:r>
              <a:rPr lang="en-US" sz="4000" dirty="0">
                <a:latin typeface="Times New Roman" panose="02020603050405020304" pitchFamily="18" charset="0"/>
                <a:cs typeface="Times New Roman" panose="02020603050405020304" pitchFamily="18" charset="0"/>
              </a:rPr>
              <a:t>BLOCK DIAGRAM</a:t>
            </a:r>
            <a:endParaRPr lang="en-IN" sz="4000"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2D03C01D-7CE6-F635-E04F-6F0A3E53EACA}"/>
              </a:ext>
            </a:extLst>
          </p:cNvPr>
          <p:cNvSpPr/>
          <p:nvPr/>
        </p:nvSpPr>
        <p:spPr>
          <a:xfrm>
            <a:off x="4285375" y="3121833"/>
            <a:ext cx="2532185" cy="2892669"/>
          </a:xfrm>
          <a:prstGeom prst="rect">
            <a:avLst/>
          </a:prstGeom>
          <a:blipFill dpi="0" rotWithShape="1">
            <a:blip r:embed="rId2">
              <a:alphaModFix amt="2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6C1A453A-1B80-D07C-843A-B19BED34F187}"/>
              </a:ext>
            </a:extLst>
          </p:cNvPr>
          <p:cNvSpPr/>
          <p:nvPr/>
        </p:nvSpPr>
        <p:spPr>
          <a:xfrm>
            <a:off x="981844" y="3857161"/>
            <a:ext cx="2011642" cy="8890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4" name="Straight Connector 13">
            <a:extLst>
              <a:ext uri="{FF2B5EF4-FFF2-40B4-BE49-F238E27FC236}">
                <a16:creationId xmlns:a16="http://schemas.microsoft.com/office/drawing/2014/main" id="{71BCCEFA-1FF9-A44B-C067-6F8EBECFBA88}"/>
              </a:ext>
            </a:extLst>
          </p:cNvPr>
          <p:cNvCxnSpPr/>
          <p:nvPr/>
        </p:nvCxnSpPr>
        <p:spPr>
          <a:xfrm flipV="1">
            <a:off x="0" y="908720"/>
            <a:ext cx="12125277" cy="72008"/>
          </a:xfrm>
          <a:prstGeom prst="line">
            <a:avLst/>
          </a:prstGeom>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56A8C119-E6D6-E35B-0B84-A2E24023B716}"/>
              </a:ext>
            </a:extLst>
          </p:cNvPr>
          <p:cNvSpPr/>
          <p:nvPr/>
        </p:nvSpPr>
        <p:spPr>
          <a:xfrm>
            <a:off x="4616929" y="2755950"/>
            <a:ext cx="1834833" cy="360040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CA7A0575-BD02-AA17-F253-E9464A09947E}"/>
              </a:ext>
            </a:extLst>
          </p:cNvPr>
          <p:cNvSpPr txBox="1"/>
          <p:nvPr/>
        </p:nvSpPr>
        <p:spPr>
          <a:xfrm>
            <a:off x="4806338" y="3924879"/>
            <a:ext cx="1656184" cy="600164"/>
          </a:xfrm>
          <a:prstGeom prst="rect">
            <a:avLst/>
          </a:prstGeom>
          <a:noFill/>
        </p:spPr>
        <p:txBody>
          <a:bodyPr wrap="square" rtlCol="0">
            <a:spAutoFit/>
          </a:bodyPr>
          <a:lstStyle/>
          <a:p>
            <a:r>
              <a:rPr lang="en-IN" dirty="0"/>
              <a:t>       </a:t>
            </a:r>
            <a:r>
              <a:rPr lang="en-IN" sz="1500" b="1" dirty="0">
                <a:latin typeface="Times New Roman" panose="02020603050405020304" pitchFamily="18" charset="0"/>
                <a:cs typeface="Times New Roman" panose="02020603050405020304" pitchFamily="18" charset="0"/>
              </a:rPr>
              <a:t>MICRO</a:t>
            </a:r>
            <a:br>
              <a:rPr lang="en-IN" sz="1500" b="1" dirty="0">
                <a:latin typeface="Times New Roman" panose="02020603050405020304" pitchFamily="18" charset="0"/>
                <a:cs typeface="Times New Roman" panose="02020603050405020304" pitchFamily="18" charset="0"/>
              </a:rPr>
            </a:br>
            <a:r>
              <a:rPr lang="en-IN" sz="1500" b="1" dirty="0">
                <a:latin typeface="Times New Roman" panose="02020603050405020304" pitchFamily="18" charset="0"/>
                <a:cs typeface="Times New Roman" panose="02020603050405020304" pitchFamily="18" charset="0"/>
              </a:rPr>
              <a:t>CONTROLLER</a:t>
            </a:r>
          </a:p>
        </p:txBody>
      </p:sp>
      <p:sp>
        <p:nvSpPr>
          <p:cNvPr id="15" name="Rectangle: Rounded Corners 14">
            <a:extLst>
              <a:ext uri="{FF2B5EF4-FFF2-40B4-BE49-F238E27FC236}">
                <a16:creationId xmlns:a16="http://schemas.microsoft.com/office/drawing/2014/main" id="{A6DBCDC8-05C6-DB67-6D30-61BFEB96A32E}"/>
              </a:ext>
            </a:extLst>
          </p:cNvPr>
          <p:cNvSpPr/>
          <p:nvPr/>
        </p:nvSpPr>
        <p:spPr>
          <a:xfrm>
            <a:off x="6949604" y="2894778"/>
            <a:ext cx="1728192" cy="7700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Rounded Corners 15">
            <a:extLst>
              <a:ext uri="{FF2B5EF4-FFF2-40B4-BE49-F238E27FC236}">
                <a16:creationId xmlns:a16="http://schemas.microsoft.com/office/drawing/2014/main" id="{451DAF9D-02A9-FD58-3FFD-320EB89E5F45}"/>
              </a:ext>
            </a:extLst>
          </p:cNvPr>
          <p:cNvSpPr/>
          <p:nvPr/>
        </p:nvSpPr>
        <p:spPr>
          <a:xfrm>
            <a:off x="6994156" y="3908079"/>
            <a:ext cx="1649849" cy="67304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Rounded Corners 16">
            <a:extLst>
              <a:ext uri="{FF2B5EF4-FFF2-40B4-BE49-F238E27FC236}">
                <a16:creationId xmlns:a16="http://schemas.microsoft.com/office/drawing/2014/main" id="{CA234884-1165-8952-825D-9DAC5AD03BE1}"/>
              </a:ext>
            </a:extLst>
          </p:cNvPr>
          <p:cNvSpPr/>
          <p:nvPr/>
        </p:nvSpPr>
        <p:spPr>
          <a:xfrm>
            <a:off x="6988776" y="5094623"/>
            <a:ext cx="1649849" cy="64807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4C8C7E34-AA71-97DC-F86F-CC4D314A1A11}"/>
              </a:ext>
            </a:extLst>
          </p:cNvPr>
          <p:cNvSpPr/>
          <p:nvPr/>
        </p:nvSpPr>
        <p:spPr>
          <a:xfrm>
            <a:off x="1121768" y="2766056"/>
            <a:ext cx="2532185"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0955E665-3355-073A-56EC-0982AB2D19F0}"/>
              </a:ext>
            </a:extLst>
          </p:cNvPr>
          <p:cNvSpPr/>
          <p:nvPr/>
        </p:nvSpPr>
        <p:spPr>
          <a:xfrm>
            <a:off x="1105685" y="4051013"/>
            <a:ext cx="2597806" cy="5760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Rounded Corners 19">
            <a:extLst>
              <a:ext uri="{FF2B5EF4-FFF2-40B4-BE49-F238E27FC236}">
                <a16:creationId xmlns:a16="http://schemas.microsoft.com/office/drawing/2014/main" id="{5A8EA275-E4B5-6A08-0512-CFF348D1D95D}"/>
              </a:ext>
            </a:extLst>
          </p:cNvPr>
          <p:cNvSpPr/>
          <p:nvPr/>
        </p:nvSpPr>
        <p:spPr>
          <a:xfrm>
            <a:off x="1121768" y="5219356"/>
            <a:ext cx="2628074" cy="50445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446A96E8-E092-2B23-997C-30B28F9170C6}"/>
              </a:ext>
            </a:extLst>
          </p:cNvPr>
          <p:cNvSpPr/>
          <p:nvPr/>
        </p:nvSpPr>
        <p:spPr>
          <a:xfrm>
            <a:off x="3661964" y="3087982"/>
            <a:ext cx="951879"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B6EF84C0-0B92-E800-E6E2-68CA727B1332}"/>
              </a:ext>
            </a:extLst>
          </p:cNvPr>
          <p:cNvSpPr/>
          <p:nvPr/>
        </p:nvSpPr>
        <p:spPr>
          <a:xfrm>
            <a:off x="3713234" y="4224961"/>
            <a:ext cx="925893"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2082A6B3-B92E-29F4-7FD2-266ED0B248FD}"/>
              </a:ext>
            </a:extLst>
          </p:cNvPr>
          <p:cNvSpPr/>
          <p:nvPr/>
        </p:nvSpPr>
        <p:spPr>
          <a:xfrm>
            <a:off x="3747713" y="5378369"/>
            <a:ext cx="835416" cy="2544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id="{4A938DDD-978C-366B-5C37-09CF07E06383}"/>
              </a:ext>
            </a:extLst>
          </p:cNvPr>
          <p:cNvSpPr/>
          <p:nvPr/>
        </p:nvSpPr>
        <p:spPr>
          <a:xfrm>
            <a:off x="6445196" y="3097135"/>
            <a:ext cx="504056"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Left 26">
            <a:extLst>
              <a:ext uri="{FF2B5EF4-FFF2-40B4-BE49-F238E27FC236}">
                <a16:creationId xmlns:a16="http://schemas.microsoft.com/office/drawing/2014/main" id="{649800BF-FE23-200B-8F7F-1DD849C73747}"/>
              </a:ext>
            </a:extLst>
          </p:cNvPr>
          <p:cNvSpPr/>
          <p:nvPr/>
        </p:nvSpPr>
        <p:spPr>
          <a:xfrm>
            <a:off x="6449072" y="4081016"/>
            <a:ext cx="534324" cy="2880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Left 27">
            <a:extLst>
              <a:ext uri="{FF2B5EF4-FFF2-40B4-BE49-F238E27FC236}">
                <a16:creationId xmlns:a16="http://schemas.microsoft.com/office/drawing/2014/main" id="{8085D108-F76D-7112-AB8C-0B47A4B1E46A}"/>
              </a:ext>
            </a:extLst>
          </p:cNvPr>
          <p:cNvSpPr/>
          <p:nvPr/>
        </p:nvSpPr>
        <p:spPr>
          <a:xfrm>
            <a:off x="6449072" y="5283605"/>
            <a:ext cx="545084" cy="23757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Rounded Corners 28">
            <a:extLst>
              <a:ext uri="{FF2B5EF4-FFF2-40B4-BE49-F238E27FC236}">
                <a16:creationId xmlns:a16="http://schemas.microsoft.com/office/drawing/2014/main" id="{D4C0B282-48F9-5BF6-A8F4-8709E56794E3}"/>
              </a:ext>
            </a:extLst>
          </p:cNvPr>
          <p:cNvSpPr/>
          <p:nvPr/>
        </p:nvSpPr>
        <p:spPr>
          <a:xfrm>
            <a:off x="2916715" y="1914986"/>
            <a:ext cx="5275272" cy="43287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CD974101-0C1A-3791-B987-628924E892BF}"/>
              </a:ext>
            </a:extLst>
          </p:cNvPr>
          <p:cNvSpPr txBox="1"/>
          <p:nvPr/>
        </p:nvSpPr>
        <p:spPr>
          <a:xfrm>
            <a:off x="4233038" y="1955699"/>
            <a:ext cx="3440801"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Regulated Power Supply</a:t>
            </a:r>
          </a:p>
        </p:txBody>
      </p:sp>
      <p:sp>
        <p:nvSpPr>
          <p:cNvPr id="40" name="TextBox 39">
            <a:extLst>
              <a:ext uri="{FF2B5EF4-FFF2-40B4-BE49-F238E27FC236}">
                <a16:creationId xmlns:a16="http://schemas.microsoft.com/office/drawing/2014/main" id="{A541128E-C19D-397D-1A6D-D4E92A112D33}"/>
              </a:ext>
            </a:extLst>
          </p:cNvPr>
          <p:cNvSpPr txBox="1"/>
          <p:nvPr/>
        </p:nvSpPr>
        <p:spPr>
          <a:xfrm>
            <a:off x="1531035" y="3013906"/>
            <a:ext cx="2443479"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Wi-Fi Module</a:t>
            </a:r>
          </a:p>
        </p:txBody>
      </p:sp>
      <p:sp>
        <p:nvSpPr>
          <p:cNvPr id="41" name="TextBox 40">
            <a:extLst>
              <a:ext uri="{FF2B5EF4-FFF2-40B4-BE49-F238E27FC236}">
                <a16:creationId xmlns:a16="http://schemas.microsoft.com/office/drawing/2014/main" id="{704060C2-C023-F1F3-EAE0-9D765D6AB325}"/>
              </a:ext>
            </a:extLst>
          </p:cNvPr>
          <p:cNvSpPr txBox="1"/>
          <p:nvPr/>
        </p:nvSpPr>
        <p:spPr>
          <a:xfrm>
            <a:off x="1138495" y="4132658"/>
            <a:ext cx="2532185"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ESP8266 Microprocessor</a:t>
            </a:r>
          </a:p>
        </p:txBody>
      </p:sp>
      <p:sp>
        <p:nvSpPr>
          <p:cNvPr id="45" name="TextBox 44">
            <a:extLst>
              <a:ext uri="{FF2B5EF4-FFF2-40B4-BE49-F238E27FC236}">
                <a16:creationId xmlns:a16="http://schemas.microsoft.com/office/drawing/2014/main" id="{FA925528-9120-321C-0D64-E43BDEEE450C}"/>
              </a:ext>
            </a:extLst>
          </p:cNvPr>
          <p:cNvSpPr txBox="1"/>
          <p:nvPr/>
        </p:nvSpPr>
        <p:spPr>
          <a:xfrm>
            <a:off x="7012022" y="2927886"/>
            <a:ext cx="1584176" cy="64633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Scrolling LED</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     Display</a:t>
            </a:r>
          </a:p>
        </p:txBody>
      </p:sp>
      <p:sp>
        <p:nvSpPr>
          <p:cNvPr id="46" name="TextBox 45">
            <a:extLst>
              <a:ext uri="{FF2B5EF4-FFF2-40B4-BE49-F238E27FC236}">
                <a16:creationId xmlns:a16="http://schemas.microsoft.com/office/drawing/2014/main" id="{9B45238B-8493-290B-4D81-05AE74E35B48}"/>
              </a:ext>
            </a:extLst>
          </p:cNvPr>
          <p:cNvSpPr txBox="1"/>
          <p:nvPr/>
        </p:nvSpPr>
        <p:spPr>
          <a:xfrm>
            <a:off x="6943282" y="4025150"/>
            <a:ext cx="1627264" cy="369332"/>
          </a:xfrm>
          <a:prstGeom prst="rect">
            <a:avLst/>
          </a:prstGeom>
          <a:noFill/>
        </p:spPr>
        <p:txBody>
          <a:bodyPr wrap="square" rtlCol="0">
            <a:spAutoFit/>
          </a:bodyPr>
          <a:lstStyle/>
          <a:p>
            <a:r>
              <a:rPr lang="en-IN" dirty="0"/>
              <a:t>        </a:t>
            </a:r>
            <a:r>
              <a:rPr lang="en-IN" dirty="0">
                <a:latin typeface="Times New Roman" panose="02020603050405020304" pitchFamily="18" charset="0"/>
                <a:cs typeface="Times New Roman" panose="02020603050405020304" pitchFamily="18" charset="0"/>
              </a:rPr>
              <a:t>RESET</a:t>
            </a:r>
          </a:p>
        </p:txBody>
      </p:sp>
      <p:sp>
        <p:nvSpPr>
          <p:cNvPr id="47" name="TextBox 46">
            <a:extLst>
              <a:ext uri="{FF2B5EF4-FFF2-40B4-BE49-F238E27FC236}">
                <a16:creationId xmlns:a16="http://schemas.microsoft.com/office/drawing/2014/main" id="{B9F5BF4C-5AEB-5AEF-E7FA-2EDF40724BB3}"/>
              </a:ext>
            </a:extLst>
          </p:cNvPr>
          <p:cNvSpPr txBox="1"/>
          <p:nvPr/>
        </p:nvSpPr>
        <p:spPr>
          <a:xfrm>
            <a:off x="7011361" y="5227372"/>
            <a:ext cx="1627264"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LED Indicators</a:t>
            </a:r>
          </a:p>
        </p:txBody>
      </p:sp>
      <p:sp>
        <p:nvSpPr>
          <p:cNvPr id="48" name="Arrow: Down 47">
            <a:extLst>
              <a:ext uri="{FF2B5EF4-FFF2-40B4-BE49-F238E27FC236}">
                <a16:creationId xmlns:a16="http://schemas.microsoft.com/office/drawing/2014/main" id="{C2382DD6-A27F-D343-6F79-C5CF2EE59FB2}"/>
              </a:ext>
            </a:extLst>
          </p:cNvPr>
          <p:cNvSpPr/>
          <p:nvPr/>
        </p:nvSpPr>
        <p:spPr>
          <a:xfrm>
            <a:off x="5302324" y="2347861"/>
            <a:ext cx="504056" cy="4080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TextBox 48">
            <a:extLst>
              <a:ext uri="{FF2B5EF4-FFF2-40B4-BE49-F238E27FC236}">
                <a16:creationId xmlns:a16="http://schemas.microsoft.com/office/drawing/2014/main" id="{1A2D9A43-CEF3-BA5F-4E7D-D55B4B63BCB2}"/>
              </a:ext>
            </a:extLst>
          </p:cNvPr>
          <p:cNvSpPr txBox="1"/>
          <p:nvPr/>
        </p:nvSpPr>
        <p:spPr>
          <a:xfrm>
            <a:off x="1516528" y="5259619"/>
            <a:ext cx="1836426"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Crystal Oscillator</a:t>
            </a:r>
          </a:p>
        </p:txBody>
      </p:sp>
      <p:sp>
        <p:nvSpPr>
          <p:cNvPr id="50" name="TextBox 49">
            <a:extLst>
              <a:ext uri="{FF2B5EF4-FFF2-40B4-BE49-F238E27FC236}">
                <a16:creationId xmlns:a16="http://schemas.microsoft.com/office/drawing/2014/main" id="{A0950FE7-F6F5-AC5A-D212-180BE0C18EF3}"/>
              </a:ext>
            </a:extLst>
          </p:cNvPr>
          <p:cNvSpPr txBox="1"/>
          <p:nvPr/>
        </p:nvSpPr>
        <p:spPr>
          <a:xfrm>
            <a:off x="239143" y="1128146"/>
            <a:ext cx="12290981" cy="446276"/>
          </a:xfrm>
          <a:prstGeom prst="rect">
            <a:avLst/>
          </a:prstGeom>
          <a:noFill/>
        </p:spPr>
        <p:txBody>
          <a:bodyPr wrap="square" rtlCol="0">
            <a:spAutoFit/>
          </a:bodyPr>
          <a:lstStyle/>
          <a:p>
            <a:r>
              <a:rPr lang="en-IN" sz="2200" b="1" dirty="0">
                <a:solidFill>
                  <a:srgbClr val="FF0000"/>
                </a:solidFill>
                <a:latin typeface="Times New Roman" panose="02020603050405020304" pitchFamily="18" charset="0"/>
                <a:cs typeface="Times New Roman" panose="02020603050405020304" pitchFamily="18" charset="0"/>
              </a:rPr>
              <a:t>WIFI BASED DIGITAL NOTICE BOARD WITH DISPLAY ON SCROLLING LED DISPLAY</a:t>
            </a:r>
          </a:p>
        </p:txBody>
      </p:sp>
    </p:spTree>
    <p:extLst>
      <p:ext uri="{BB962C8B-B14F-4D97-AF65-F5344CB8AC3E}">
        <p14:creationId xmlns:p14="http://schemas.microsoft.com/office/powerpoint/2010/main" val="198207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9372F-E7C4-F699-8E3B-53E04C751076}"/>
              </a:ext>
            </a:extLst>
          </p:cNvPr>
          <p:cNvSpPr>
            <a:spLocks noGrp="1"/>
          </p:cNvSpPr>
          <p:nvPr>
            <p:ph type="title"/>
          </p:nvPr>
        </p:nvSpPr>
        <p:spPr>
          <a:xfrm>
            <a:off x="149230" y="-30200"/>
            <a:ext cx="10512862" cy="1325563"/>
          </a:xfrm>
        </p:spPr>
        <p:txBody>
          <a:bodyPr>
            <a:normAutofit/>
          </a:bodyPr>
          <a:lstStyle/>
          <a:p>
            <a:r>
              <a:rPr lang="en-IN" sz="4000" dirty="0">
                <a:latin typeface="Times New Roman" panose="02020603050405020304" pitchFamily="18" charset="0"/>
                <a:cs typeface="Times New Roman" panose="02020603050405020304" pitchFamily="18" charset="0"/>
              </a:rPr>
              <a:t>METHODOLOGY</a:t>
            </a:r>
          </a:p>
        </p:txBody>
      </p:sp>
      <p:sp>
        <p:nvSpPr>
          <p:cNvPr id="10" name="Rectangle 9">
            <a:extLst>
              <a:ext uri="{FF2B5EF4-FFF2-40B4-BE49-F238E27FC236}">
                <a16:creationId xmlns:a16="http://schemas.microsoft.com/office/drawing/2014/main" id="{A2A3D107-51A7-7591-2622-BDCBA62FD53A}"/>
              </a:ext>
            </a:extLst>
          </p:cNvPr>
          <p:cNvSpPr/>
          <p:nvPr/>
        </p:nvSpPr>
        <p:spPr>
          <a:xfrm>
            <a:off x="333772" y="1700808"/>
            <a:ext cx="2448272" cy="9361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34FDD272-41CC-F730-A1BA-205AC43E29E9}"/>
              </a:ext>
            </a:extLst>
          </p:cNvPr>
          <p:cNvSpPr txBox="1"/>
          <p:nvPr/>
        </p:nvSpPr>
        <p:spPr>
          <a:xfrm>
            <a:off x="584166" y="1845694"/>
            <a:ext cx="1966535" cy="64633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SWITCHING ON THE KIT</a:t>
            </a:r>
          </a:p>
        </p:txBody>
      </p:sp>
      <p:sp>
        <p:nvSpPr>
          <p:cNvPr id="14" name="Arrow: Right 13">
            <a:extLst>
              <a:ext uri="{FF2B5EF4-FFF2-40B4-BE49-F238E27FC236}">
                <a16:creationId xmlns:a16="http://schemas.microsoft.com/office/drawing/2014/main" id="{66FEAAB1-F508-2B66-62E6-052248129D51}"/>
              </a:ext>
            </a:extLst>
          </p:cNvPr>
          <p:cNvSpPr/>
          <p:nvPr/>
        </p:nvSpPr>
        <p:spPr>
          <a:xfrm>
            <a:off x="2782044" y="2060848"/>
            <a:ext cx="1440160" cy="216024"/>
          </a:xfrm>
          <a:prstGeom prst="rightArrow">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181C1F35-0AED-5C8D-CC01-08F0787897E5}"/>
              </a:ext>
            </a:extLst>
          </p:cNvPr>
          <p:cNvSpPr/>
          <p:nvPr/>
        </p:nvSpPr>
        <p:spPr>
          <a:xfrm>
            <a:off x="4222204" y="1700807"/>
            <a:ext cx="2592288" cy="9361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TextBox 17">
            <a:extLst>
              <a:ext uri="{FF2B5EF4-FFF2-40B4-BE49-F238E27FC236}">
                <a16:creationId xmlns:a16="http://schemas.microsoft.com/office/drawing/2014/main" id="{2D50EB45-202F-58F0-C895-E16EDF03C5BC}"/>
              </a:ext>
            </a:extLst>
          </p:cNvPr>
          <p:cNvSpPr txBox="1"/>
          <p:nvPr/>
        </p:nvSpPr>
        <p:spPr>
          <a:xfrm>
            <a:off x="4181525" y="1722511"/>
            <a:ext cx="2448272" cy="923330"/>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OPEN SETTINGS ON THE PHONE AND ENABLE WIFI</a:t>
            </a:r>
          </a:p>
        </p:txBody>
      </p:sp>
      <p:sp>
        <p:nvSpPr>
          <p:cNvPr id="19" name="Arrow: Right 18">
            <a:extLst>
              <a:ext uri="{FF2B5EF4-FFF2-40B4-BE49-F238E27FC236}">
                <a16:creationId xmlns:a16="http://schemas.microsoft.com/office/drawing/2014/main" id="{0ED9DD53-E0CC-9E78-1D07-DD623C05FF96}"/>
              </a:ext>
            </a:extLst>
          </p:cNvPr>
          <p:cNvSpPr/>
          <p:nvPr/>
        </p:nvSpPr>
        <p:spPr>
          <a:xfrm>
            <a:off x="6814492" y="2060848"/>
            <a:ext cx="1872208"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FFCB1D2B-B2A2-E283-6CD2-1DFA20DD1ABD}"/>
              </a:ext>
            </a:extLst>
          </p:cNvPr>
          <p:cNvSpPr/>
          <p:nvPr/>
        </p:nvSpPr>
        <p:spPr>
          <a:xfrm>
            <a:off x="8686700" y="1700807"/>
            <a:ext cx="2664143" cy="9361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98D2259A-4261-D75E-0E1C-FDDF60F1A899}"/>
              </a:ext>
            </a:extLst>
          </p:cNvPr>
          <p:cNvSpPr txBox="1"/>
          <p:nvPr/>
        </p:nvSpPr>
        <p:spPr>
          <a:xfrm>
            <a:off x="8718748" y="1845694"/>
            <a:ext cx="2632095" cy="615553"/>
          </a:xfrm>
          <a:prstGeom prst="rect">
            <a:avLst/>
          </a:prstGeom>
          <a:noFill/>
        </p:spPr>
        <p:txBody>
          <a:bodyPr wrap="square" rtlCol="0">
            <a:spAutoFit/>
          </a:bodyPr>
          <a:lstStyle/>
          <a:p>
            <a:r>
              <a:rPr lang="en-IN" sz="1700" dirty="0">
                <a:latin typeface="Times New Roman" panose="02020603050405020304" pitchFamily="18" charset="0"/>
                <a:cs typeface="Times New Roman" panose="02020603050405020304" pitchFamily="18" charset="0"/>
              </a:rPr>
              <a:t>OPEN LED ART APP AND ADD NEW DEVICE</a:t>
            </a:r>
          </a:p>
        </p:txBody>
      </p:sp>
      <p:sp>
        <p:nvSpPr>
          <p:cNvPr id="23" name="Rectangle 22">
            <a:extLst>
              <a:ext uri="{FF2B5EF4-FFF2-40B4-BE49-F238E27FC236}">
                <a16:creationId xmlns:a16="http://schemas.microsoft.com/office/drawing/2014/main" id="{7E27C7B0-5362-A7A6-7F11-60E18A9AE207}"/>
              </a:ext>
            </a:extLst>
          </p:cNvPr>
          <p:cNvSpPr/>
          <p:nvPr/>
        </p:nvSpPr>
        <p:spPr>
          <a:xfrm>
            <a:off x="8718746" y="3094687"/>
            <a:ext cx="2664143" cy="8562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8B1BBA8A-36BB-C64F-86ED-BF63739BAF47}"/>
              </a:ext>
            </a:extLst>
          </p:cNvPr>
          <p:cNvSpPr txBox="1"/>
          <p:nvPr/>
        </p:nvSpPr>
        <p:spPr>
          <a:xfrm>
            <a:off x="8771841" y="3109194"/>
            <a:ext cx="2615674" cy="64633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ADD A NEW PROGRAM IN THE APP</a:t>
            </a:r>
          </a:p>
        </p:txBody>
      </p:sp>
      <p:sp>
        <p:nvSpPr>
          <p:cNvPr id="25" name="Arrow: Right 24">
            <a:extLst>
              <a:ext uri="{FF2B5EF4-FFF2-40B4-BE49-F238E27FC236}">
                <a16:creationId xmlns:a16="http://schemas.microsoft.com/office/drawing/2014/main" id="{5B122733-444E-734B-E172-8C3A8EA14957}"/>
              </a:ext>
            </a:extLst>
          </p:cNvPr>
          <p:cNvSpPr/>
          <p:nvPr/>
        </p:nvSpPr>
        <p:spPr>
          <a:xfrm rot="10800000">
            <a:off x="7462564" y="3420846"/>
            <a:ext cx="1224136"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E0F8775B-48D8-F914-8FB9-5D16B4026244}"/>
              </a:ext>
            </a:extLst>
          </p:cNvPr>
          <p:cNvSpPr/>
          <p:nvPr/>
        </p:nvSpPr>
        <p:spPr>
          <a:xfrm>
            <a:off x="4684586" y="3118124"/>
            <a:ext cx="2742486"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04EA55ED-FFBD-614C-133F-17FA52368CC7}"/>
              </a:ext>
            </a:extLst>
          </p:cNvPr>
          <p:cNvSpPr txBox="1"/>
          <p:nvPr/>
        </p:nvSpPr>
        <p:spPr>
          <a:xfrm>
            <a:off x="4649094" y="3109194"/>
            <a:ext cx="2608945" cy="64633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CONNECT THE WIFI ON PROGRAM LIST</a:t>
            </a:r>
          </a:p>
        </p:txBody>
      </p:sp>
      <p:sp>
        <p:nvSpPr>
          <p:cNvPr id="29" name="Rectangle 28">
            <a:extLst>
              <a:ext uri="{FF2B5EF4-FFF2-40B4-BE49-F238E27FC236}">
                <a16:creationId xmlns:a16="http://schemas.microsoft.com/office/drawing/2014/main" id="{431A8594-0630-A66A-6F07-8BBE14216D54}"/>
              </a:ext>
            </a:extLst>
          </p:cNvPr>
          <p:cNvSpPr/>
          <p:nvPr/>
        </p:nvSpPr>
        <p:spPr>
          <a:xfrm>
            <a:off x="801310" y="3130325"/>
            <a:ext cx="2700812"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TextBox 29">
            <a:extLst>
              <a:ext uri="{FF2B5EF4-FFF2-40B4-BE49-F238E27FC236}">
                <a16:creationId xmlns:a16="http://schemas.microsoft.com/office/drawing/2014/main" id="{081AAC19-C5C8-C158-AE11-BE221B22361E}"/>
              </a:ext>
            </a:extLst>
          </p:cNvPr>
          <p:cNvSpPr txBox="1"/>
          <p:nvPr/>
        </p:nvSpPr>
        <p:spPr>
          <a:xfrm>
            <a:off x="886540" y="3138268"/>
            <a:ext cx="2597837" cy="923330"/>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ENTER THE DATA TO DISPLAY ON THE LED BOARD</a:t>
            </a:r>
          </a:p>
        </p:txBody>
      </p:sp>
      <p:sp>
        <p:nvSpPr>
          <p:cNvPr id="31" name="Arrow: Right 30">
            <a:extLst>
              <a:ext uri="{FF2B5EF4-FFF2-40B4-BE49-F238E27FC236}">
                <a16:creationId xmlns:a16="http://schemas.microsoft.com/office/drawing/2014/main" id="{437FA80E-0A9A-A3FA-E105-C62E2E78C4AE}"/>
              </a:ext>
            </a:extLst>
          </p:cNvPr>
          <p:cNvSpPr/>
          <p:nvPr/>
        </p:nvSpPr>
        <p:spPr>
          <a:xfrm rot="10800000">
            <a:off x="3502123" y="3437246"/>
            <a:ext cx="1182462" cy="192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Arrow: Curved Right 32">
            <a:extLst>
              <a:ext uri="{FF2B5EF4-FFF2-40B4-BE49-F238E27FC236}">
                <a16:creationId xmlns:a16="http://schemas.microsoft.com/office/drawing/2014/main" id="{A71D3DE6-9557-94F5-0962-1EF6F8ECE513}"/>
              </a:ext>
            </a:extLst>
          </p:cNvPr>
          <p:cNvSpPr/>
          <p:nvPr/>
        </p:nvSpPr>
        <p:spPr>
          <a:xfrm>
            <a:off x="117748" y="3437246"/>
            <a:ext cx="683562" cy="171994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4" name="Arrow: Curved Left 33">
            <a:extLst>
              <a:ext uri="{FF2B5EF4-FFF2-40B4-BE49-F238E27FC236}">
                <a16:creationId xmlns:a16="http://schemas.microsoft.com/office/drawing/2014/main" id="{0D3A681F-0F47-7191-39F0-9C0D25C3E73C}"/>
              </a:ext>
            </a:extLst>
          </p:cNvPr>
          <p:cNvSpPr/>
          <p:nvPr/>
        </p:nvSpPr>
        <p:spPr>
          <a:xfrm>
            <a:off x="11382889" y="2060848"/>
            <a:ext cx="751995" cy="1656184"/>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5" name="Rectangle 34">
            <a:extLst>
              <a:ext uri="{FF2B5EF4-FFF2-40B4-BE49-F238E27FC236}">
                <a16:creationId xmlns:a16="http://schemas.microsoft.com/office/drawing/2014/main" id="{27A6F14B-DEA8-B84D-A04D-D40B4948324C}"/>
              </a:ext>
            </a:extLst>
          </p:cNvPr>
          <p:cNvSpPr/>
          <p:nvPr/>
        </p:nvSpPr>
        <p:spPr>
          <a:xfrm>
            <a:off x="801308" y="4712871"/>
            <a:ext cx="2779158" cy="9233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9" name="Arrow: Right 38">
            <a:extLst>
              <a:ext uri="{FF2B5EF4-FFF2-40B4-BE49-F238E27FC236}">
                <a16:creationId xmlns:a16="http://schemas.microsoft.com/office/drawing/2014/main" id="{EB606F5E-790F-8F79-8938-CCA7156F42C0}"/>
              </a:ext>
            </a:extLst>
          </p:cNvPr>
          <p:cNvSpPr/>
          <p:nvPr/>
        </p:nvSpPr>
        <p:spPr>
          <a:xfrm>
            <a:off x="3580466" y="4981188"/>
            <a:ext cx="2081896" cy="2117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2D2FF505-788D-0221-29B0-4A16FED02A55}"/>
              </a:ext>
            </a:extLst>
          </p:cNvPr>
          <p:cNvSpPr/>
          <p:nvPr/>
        </p:nvSpPr>
        <p:spPr>
          <a:xfrm>
            <a:off x="5662362" y="4674267"/>
            <a:ext cx="3109479" cy="9233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495FBD10-B40B-5763-9BBD-91AFCBD511B2}"/>
              </a:ext>
            </a:extLst>
          </p:cNvPr>
          <p:cNvSpPr txBox="1"/>
          <p:nvPr/>
        </p:nvSpPr>
        <p:spPr>
          <a:xfrm>
            <a:off x="5653278" y="4856018"/>
            <a:ext cx="3291621" cy="64633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LED BOARD DISPLAYS THE DATA</a:t>
            </a:r>
          </a:p>
        </p:txBody>
      </p:sp>
      <p:sp>
        <p:nvSpPr>
          <p:cNvPr id="5" name="Rectangle 4">
            <a:extLst>
              <a:ext uri="{FF2B5EF4-FFF2-40B4-BE49-F238E27FC236}">
                <a16:creationId xmlns:a16="http://schemas.microsoft.com/office/drawing/2014/main" id="{AE971C7B-24D3-51E5-B68A-3638EA0F3BA2}"/>
              </a:ext>
            </a:extLst>
          </p:cNvPr>
          <p:cNvSpPr/>
          <p:nvPr/>
        </p:nvSpPr>
        <p:spPr>
          <a:xfrm>
            <a:off x="4412293" y="2458623"/>
            <a:ext cx="2532185" cy="2892669"/>
          </a:xfrm>
          <a:prstGeom prst="rect">
            <a:avLst/>
          </a:prstGeom>
          <a:blipFill dpi="0" rotWithShape="1">
            <a:blip r:embed="rId2">
              <a:alphaModFix amt="2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 name="Straight Connector 5">
            <a:extLst>
              <a:ext uri="{FF2B5EF4-FFF2-40B4-BE49-F238E27FC236}">
                <a16:creationId xmlns:a16="http://schemas.microsoft.com/office/drawing/2014/main" id="{6F977955-27D7-066C-DE82-57279C88C6A5}"/>
              </a:ext>
            </a:extLst>
          </p:cNvPr>
          <p:cNvCxnSpPr>
            <a:cxnSpLocks/>
          </p:cNvCxnSpPr>
          <p:nvPr/>
        </p:nvCxnSpPr>
        <p:spPr>
          <a:xfrm flipV="1">
            <a:off x="0" y="925986"/>
            <a:ext cx="12188825" cy="49455"/>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A5F373E-2341-4D47-6BFA-CE0479B4833D}"/>
              </a:ext>
            </a:extLst>
          </p:cNvPr>
          <p:cNvSpPr txBox="1"/>
          <p:nvPr/>
        </p:nvSpPr>
        <p:spPr>
          <a:xfrm>
            <a:off x="810394" y="4744837"/>
            <a:ext cx="2646395" cy="877163"/>
          </a:xfrm>
          <a:prstGeom prst="rect">
            <a:avLst/>
          </a:prstGeom>
          <a:noFill/>
        </p:spPr>
        <p:txBody>
          <a:bodyPr wrap="square" rtlCol="0">
            <a:spAutoFit/>
          </a:bodyPr>
          <a:lstStyle/>
          <a:p>
            <a:r>
              <a:rPr lang="en-IN" sz="1700" dirty="0">
                <a:latin typeface="Times New Roman" panose="02020603050405020304" pitchFamily="18" charset="0"/>
                <a:cs typeface="Times New Roman" panose="02020603050405020304" pitchFamily="18" charset="0"/>
              </a:rPr>
              <a:t>SELECTING VARIOUS FORMS AND SETTINGS FOR DISPLAYING DATA</a:t>
            </a:r>
          </a:p>
        </p:txBody>
      </p:sp>
    </p:spTree>
    <p:extLst>
      <p:ext uri="{BB962C8B-B14F-4D97-AF65-F5344CB8AC3E}">
        <p14:creationId xmlns:p14="http://schemas.microsoft.com/office/powerpoint/2010/main" val="39064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86113-F4B6-7819-5DCF-FF6898DE3AE5}"/>
              </a:ext>
            </a:extLst>
          </p:cNvPr>
          <p:cNvSpPr>
            <a:spLocks noGrp="1"/>
          </p:cNvSpPr>
          <p:nvPr>
            <p:ph type="title"/>
          </p:nvPr>
        </p:nvSpPr>
        <p:spPr>
          <a:xfrm>
            <a:off x="33327" y="-78799"/>
            <a:ext cx="5256584" cy="1073766"/>
          </a:xfrm>
        </p:spPr>
        <p:txBody>
          <a:bodyPr>
            <a:normAutofit/>
          </a:bodyPr>
          <a:lstStyle/>
          <a:p>
            <a:r>
              <a:rPr lang="en-IN" sz="4000" dirty="0">
                <a:latin typeface="Times New Roman" panose="02020603050405020304" pitchFamily="18" charset="0"/>
                <a:cs typeface="Times New Roman" panose="02020603050405020304" pitchFamily="18" charset="0"/>
              </a:rPr>
              <a:t>RESULTS</a:t>
            </a:r>
          </a:p>
        </p:txBody>
      </p:sp>
      <p:pic>
        <p:nvPicPr>
          <p:cNvPr id="7" name="Content Placeholder 6">
            <a:extLst>
              <a:ext uri="{FF2B5EF4-FFF2-40B4-BE49-F238E27FC236}">
                <a16:creationId xmlns:a16="http://schemas.microsoft.com/office/drawing/2014/main" id="{89D32AD4-80D5-2CE5-70A1-DD4898CFF483}"/>
              </a:ext>
            </a:extLst>
          </p:cNvPr>
          <p:cNvPicPr>
            <a:picLocks noGrp="1" noChangeAspect="1"/>
          </p:cNvPicPr>
          <p:nvPr>
            <p:ph idx="1"/>
          </p:nvPr>
        </p:nvPicPr>
        <p:blipFill>
          <a:blip r:embed="rId2"/>
          <a:srcRect/>
          <a:stretch/>
        </p:blipFill>
        <p:spPr>
          <a:xfrm rot="16200000">
            <a:off x="3436909" y="-1137448"/>
            <a:ext cx="4345126" cy="9655836"/>
          </a:xfrm>
        </p:spPr>
      </p:pic>
      <p:sp>
        <p:nvSpPr>
          <p:cNvPr id="8" name="TextBox 7">
            <a:extLst>
              <a:ext uri="{FF2B5EF4-FFF2-40B4-BE49-F238E27FC236}">
                <a16:creationId xmlns:a16="http://schemas.microsoft.com/office/drawing/2014/main" id="{004C23F6-7164-AC84-C82D-C715C4604992}"/>
              </a:ext>
            </a:extLst>
          </p:cNvPr>
          <p:cNvSpPr txBox="1"/>
          <p:nvPr/>
        </p:nvSpPr>
        <p:spPr>
          <a:xfrm>
            <a:off x="2926060" y="5974516"/>
            <a:ext cx="6480720" cy="430887"/>
          </a:xfrm>
          <a:prstGeom prst="rect">
            <a:avLst/>
          </a:prstGeom>
          <a:noFill/>
        </p:spPr>
        <p:txBody>
          <a:bodyPr wrap="square" rtlCol="0">
            <a:spAutoFit/>
          </a:bodyPr>
          <a:lstStyle/>
          <a:p>
            <a:r>
              <a:rPr lang="en-IN" sz="2200" dirty="0"/>
              <a:t>Fig 1 :</a:t>
            </a:r>
            <a:r>
              <a:rPr lang="en-US" sz="2200" b="1" dirty="0">
                <a:ln w="0"/>
                <a:solidFill>
                  <a:srgbClr val="000000"/>
                </a:solidFill>
                <a:latin typeface="Playfair Display" panose="020B0604020202020204" charset="0"/>
                <a:ea typeface="Microsoft JhengHei UI" panose="020B0604030504040204" pitchFamily="34" charset="-120"/>
                <a:cs typeface="Playfair Display SemiBold"/>
                <a:sym typeface="Playfair Display SemiBold"/>
              </a:rPr>
              <a:t> SCROLLING LED DISPLAY BOARD</a:t>
            </a:r>
            <a:endParaRPr lang="en-IN" sz="2200" dirty="0"/>
          </a:p>
        </p:txBody>
      </p:sp>
      <p:cxnSp>
        <p:nvCxnSpPr>
          <p:cNvPr id="12" name="Straight Connector 11">
            <a:extLst>
              <a:ext uri="{FF2B5EF4-FFF2-40B4-BE49-F238E27FC236}">
                <a16:creationId xmlns:a16="http://schemas.microsoft.com/office/drawing/2014/main" id="{78BA9A32-83CF-C89B-DCF1-A5C9B06C4871}"/>
              </a:ext>
            </a:extLst>
          </p:cNvPr>
          <p:cNvCxnSpPr/>
          <p:nvPr/>
        </p:nvCxnSpPr>
        <p:spPr>
          <a:xfrm>
            <a:off x="-33327" y="994967"/>
            <a:ext cx="1218882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6103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E4282-5650-B946-9A23-79D408F5A04C}"/>
              </a:ext>
            </a:extLst>
          </p:cNvPr>
          <p:cNvSpPr>
            <a:spLocks noGrp="1"/>
          </p:cNvSpPr>
          <p:nvPr>
            <p:ph type="title"/>
          </p:nvPr>
        </p:nvSpPr>
        <p:spPr>
          <a:xfrm>
            <a:off x="45740" y="0"/>
            <a:ext cx="3456384" cy="1124744"/>
          </a:xfrm>
        </p:spPr>
        <p:txBody>
          <a:bodyPr>
            <a:normAutofit/>
          </a:bodyPr>
          <a:lstStyle/>
          <a:p>
            <a:r>
              <a:rPr lang="en-IN" sz="4000" dirty="0">
                <a:latin typeface="Times New Roman" panose="02020603050405020304" pitchFamily="18" charset="0"/>
                <a:cs typeface="Times New Roman" panose="02020603050405020304" pitchFamily="18" charset="0"/>
              </a:rPr>
              <a:t>RESULTS</a:t>
            </a:r>
          </a:p>
        </p:txBody>
      </p:sp>
      <p:pic>
        <p:nvPicPr>
          <p:cNvPr id="7" name="Content Placeholder 6">
            <a:extLst>
              <a:ext uri="{FF2B5EF4-FFF2-40B4-BE49-F238E27FC236}">
                <a16:creationId xmlns:a16="http://schemas.microsoft.com/office/drawing/2014/main" id="{0894F613-7B40-BE42-B937-242C0E1BC110}"/>
              </a:ext>
            </a:extLst>
          </p:cNvPr>
          <p:cNvPicPr>
            <a:picLocks noGrp="1" noChangeAspect="1"/>
          </p:cNvPicPr>
          <p:nvPr>
            <p:ph idx="1"/>
          </p:nvPr>
        </p:nvPicPr>
        <p:blipFill>
          <a:blip r:embed="rId2"/>
          <a:srcRect/>
          <a:stretch/>
        </p:blipFill>
        <p:spPr>
          <a:xfrm>
            <a:off x="7102524" y="4363748"/>
            <a:ext cx="4909233" cy="2209155"/>
          </a:xfrm>
        </p:spPr>
      </p:pic>
      <p:cxnSp>
        <p:nvCxnSpPr>
          <p:cNvPr id="9" name="Straight Connector 8">
            <a:extLst>
              <a:ext uri="{FF2B5EF4-FFF2-40B4-BE49-F238E27FC236}">
                <a16:creationId xmlns:a16="http://schemas.microsoft.com/office/drawing/2014/main" id="{0A81C40E-6004-AEB5-3993-4F84D95F2684}"/>
              </a:ext>
            </a:extLst>
          </p:cNvPr>
          <p:cNvCxnSpPr/>
          <p:nvPr/>
        </p:nvCxnSpPr>
        <p:spPr>
          <a:xfrm flipV="1">
            <a:off x="-1" y="929135"/>
            <a:ext cx="12188825" cy="51594"/>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C1129AE-7291-F4AA-F861-B6B13F39E25D}"/>
              </a:ext>
            </a:extLst>
          </p:cNvPr>
          <p:cNvSpPr txBox="1"/>
          <p:nvPr/>
        </p:nvSpPr>
        <p:spPr>
          <a:xfrm>
            <a:off x="7648928" y="2107454"/>
            <a:ext cx="3816424" cy="923330"/>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Fig 2 :Data received from the LED ART app and displayed on the </a:t>
            </a:r>
          </a:p>
          <a:p>
            <a:r>
              <a:rPr lang="en-IN" b="1" dirty="0">
                <a:latin typeface="Times New Roman" panose="02020603050405020304" pitchFamily="18" charset="0"/>
                <a:cs typeface="Times New Roman" panose="02020603050405020304" pitchFamily="18" charset="0"/>
              </a:rPr>
              <a:t>Board using wi-fi module</a:t>
            </a:r>
          </a:p>
        </p:txBody>
      </p:sp>
      <p:sp>
        <p:nvSpPr>
          <p:cNvPr id="11" name="Rectangle 10">
            <a:extLst>
              <a:ext uri="{FF2B5EF4-FFF2-40B4-BE49-F238E27FC236}">
                <a16:creationId xmlns:a16="http://schemas.microsoft.com/office/drawing/2014/main" id="{4FD443D8-3FBE-CBE4-47E8-9DDD1498846E}"/>
              </a:ext>
            </a:extLst>
          </p:cNvPr>
          <p:cNvSpPr/>
          <p:nvPr/>
        </p:nvSpPr>
        <p:spPr>
          <a:xfrm>
            <a:off x="4438229" y="2159048"/>
            <a:ext cx="3024336" cy="3718223"/>
          </a:xfrm>
          <a:prstGeom prst="rect">
            <a:avLst/>
          </a:prstGeom>
          <a:blipFill dpi="0" rotWithShape="1">
            <a:blip r:embed="rId3">
              <a:alphaModFix amt="2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F3A92C20-F66D-8353-C70D-EAE17D233576}"/>
              </a:ext>
            </a:extLst>
          </p:cNvPr>
          <p:cNvPicPr>
            <a:picLocks noChangeAspect="1"/>
          </p:cNvPicPr>
          <p:nvPr/>
        </p:nvPicPr>
        <p:blipFill>
          <a:blip r:embed="rId4"/>
          <a:srcRect/>
          <a:stretch/>
        </p:blipFill>
        <p:spPr>
          <a:xfrm rot="16200000">
            <a:off x="1671880" y="-255965"/>
            <a:ext cx="3084423" cy="6030333"/>
          </a:xfrm>
          <a:prstGeom prst="rect">
            <a:avLst/>
          </a:prstGeom>
        </p:spPr>
      </p:pic>
      <p:sp>
        <p:nvSpPr>
          <p:cNvPr id="12" name="TextBox 11">
            <a:extLst>
              <a:ext uri="{FF2B5EF4-FFF2-40B4-BE49-F238E27FC236}">
                <a16:creationId xmlns:a16="http://schemas.microsoft.com/office/drawing/2014/main" id="{14518C4A-4DBC-0FFD-4CAC-15807C915EAE}"/>
              </a:ext>
            </a:extLst>
          </p:cNvPr>
          <p:cNvSpPr txBox="1"/>
          <p:nvPr/>
        </p:nvSpPr>
        <p:spPr>
          <a:xfrm>
            <a:off x="4045352" y="5291780"/>
            <a:ext cx="4098120"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Fig 3 :Wi-fi MODULE</a:t>
            </a:r>
          </a:p>
        </p:txBody>
      </p:sp>
      <p:sp>
        <p:nvSpPr>
          <p:cNvPr id="3" name="Arrow: Left 2">
            <a:extLst>
              <a:ext uri="{FF2B5EF4-FFF2-40B4-BE49-F238E27FC236}">
                <a16:creationId xmlns:a16="http://schemas.microsoft.com/office/drawing/2014/main" id="{53475373-2514-9AC2-A325-836FC68FEE40}"/>
              </a:ext>
            </a:extLst>
          </p:cNvPr>
          <p:cNvSpPr/>
          <p:nvPr/>
        </p:nvSpPr>
        <p:spPr>
          <a:xfrm>
            <a:off x="6238427" y="1651911"/>
            <a:ext cx="5112416" cy="1800046"/>
          </a:xfrm>
          <a:prstGeom prst="lef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Right 7">
            <a:extLst>
              <a:ext uri="{FF2B5EF4-FFF2-40B4-BE49-F238E27FC236}">
                <a16:creationId xmlns:a16="http://schemas.microsoft.com/office/drawing/2014/main" id="{F572C456-A7F8-4B87-4265-C96F454DEB0F}"/>
              </a:ext>
            </a:extLst>
          </p:cNvPr>
          <p:cNvSpPr/>
          <p:nvPr/>
        </p:nvSpPr>
        <p:spPr>
          <a:xfrm>
            <a:off x="3520990" y="4947322"/>
            <a:ext cx="3570695" cy="1129016"/>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03573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3277</TotalTime>
  <Words>1090</Words>
  <Application>Microsoft Office PowerPoint</Application>
  <PresentationFormat>Custom</PresentationFormat>
  <Paragraphs>73</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PowerPoint Presentation</vt:lpstr>
      <vt:lpstr>AIM OF THE PROJECT</vt:lpstr>
      <vt:lpstr>ABSTRACT</vt:lpstr>
      <vt:lpstr>INTRODUCTION</vt:lpstr>
      <vt:lpstr>COMPONENTS</vt:lpstr>
      <vt:lpstr>BLOCK DIAGRAM</vt:lpstr>
      <vt:lpstr>METHODOLOGY</vt:lpstr>
      <vt:lpstr>RESULTS</vt:lpstr>
      <vt:lpstr>RESULTS</vt:lpstr>
      <vt:lpstr>APPLICATIONS</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kusum</dc:creator>
  <cp:lastModifiedBy>AMARNATH GOWNDRA</cp:lastModifiedBy>
  <cp:revision>56</cp:revision>
  <cp:lastPrinted>2023-06-26T13:16:45Z</cp:lastPrinted>
  <dcterms:created xsi:type="dcterms:W3CDTF">2022-10-18T09:07:55Z</dcterms:created>
  <dcterms:modified xsi:type="dcterms:W3CDTF">2023-06-26T14:07:35Z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